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333" r:id="rId3"/>
    <p:sldId id="282" r:id="rId4"/>
    <p:sldId id="287" r:id="rId5"/>
    <p:sldId id="291" r:id="rId6"/>
    <p:sldId id="292" r:id="rId7"/>
    <p:sldId id="334" r:id="rId8"/>
    <p:sldId id="313" r:id="rId9"/>
    <p:sldId id="330" r:id="rId10"/>
    <p:sldId id="328" r:id="rId11"/>
    <p:sldId id="332" r:id="rId12"/>
    <p:sldId id="331" r:id="rId13"/>
    <p:sldId id="342" r:id="rId14"/>
    <p:sldId id="335" r:id="rId15"/>
    <p:sldId id="343" r:id="rId16"/>
    <p:sldId id="336" r:id="rId17"/>
    <p:sldId id="338" r:id="rId18"/>
    <p:sldId id="340" r:id="rId19"/>
    <p:sldId id="351" r:id="rId20"/>
    <p:sldId id="341" r:id="rId21"/>
    <p:sldId id="346" r:id="rId22"/>
    <p:sldId id="348" r:id="rId23"/>
    <p:sldId id="347" r:id="rId24"/>
    <p:sldId id="349" r:id="rId25"/>
    <p:sldId id="350" r:id="rId26"/>
    <p:sldId id="352" r:id="rId27"/>
    <p:sldId id="344" r:id="rId28"/>
    <p:sldId id="354" r:id="rId29"/>
    <p:sldId id="355" r:id="rId30"/>
    <p:sldId id="356" r:id="rId31"/>
    <p:sldId id="357" r:id="rId32"/>
    <p:sldId id="358" r:id="rId33"/>
    <p:sldId id="360" r:id="rId34"/>
    <p:sldId id="361" r:id="rId35"/>
    <p:sldId id="363" r:id="rId36"/>
    <p:sldId id="364" r:id="rId37"/>
    <p:sldId id="367" r:id="rId38"/>
    <p:sldId id="365" r:id="rId39"/>
    <p:sldId id="366" r:id="rId40"/>
    <p:sldId id="368" r:id="rId41"/>
    <p:sldId id="369" r:id="rId42"/>
    <p:sldId id="370" r:id="rId43"/>
    <p:sldId id="372" r:id="rId44"/>
    <p:sldId id="371" r:id="rId45"/>
    <p:sldId id="373" r:id="rId46"/>
    <p:sldId id="353" r:id="rId47"/>
    <p:sldId id="379" r:id="rId48"/>
    <p:sldId id="381" r:id="rId49"/>
    <p:sldId id="382" r:id="rId50"/>
    <p:sldId id="380" r:id="rId51"/>
    <p:sldId id="374" r:id="rId52"/>
    <p:sldId id="375" r:id="rId53"/>
    <p:sldId id="384" r:id="rId54"/>
    <p:sldId id="385" r:id="rId55"/>
    <p:sldId id="378" r:id="rId56"/>
    <p:sldId id="386" r:id="rId57"/>
    <p:sldId id="387" r:id="rId58"/>
    <p:sldId id="388" r:id="rId59"/>
    <p:sldId id="392" r:id="rId60"/>
    <p:sldId id="391" r:id="rId61"/>
    <p:sldId id="390" r:id="rId62"/>
    <p:sldId id="393" r:id="rId63"/>
    <p:sldId id="394" r:id="rId64"/>
    <p:sldId id="396" r:id="rId65"/>
    <p:sldId id="397" r:id="rId66"/>
    <p:sldId id="398" r:id="rId67"/>
    <p:sldId id="399" r:id="rId68"/>
    <p:sldId id="362" r:id="rId69"/>
    <p:sldId id="389" r:id="rId70"/>
    <p:sldId id="33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Liang Lin" initials="JL" lastIdx="1" clrIdx="0">
    <p:extLst>
      <p:ext uri="{19B8F6BF-5375-455C-9EA6-DF929625EA0E}">
        <p15:presenceInfo xmlns:p15="http://schemas.microsoft.com/office/powerpoint/2012/main" userId="c9764869d44d02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0B050"/>
    <a:srgbClr val="FFC000"/>
    <a:srgbClr val="FFFFFF"/>
    <a:srgbClr val="5B9BD5"/>
    <a:srgbClr val="000000"/>
    <a:srgbClr val="F1975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0" autoAdjust="0"/>
    <p:restoredTop sz="88889" autoAdjust="0"/>
  </p:normalViewPr>
  <p:slideViewPr>
    <p:cSldViewPr snapToGrid="0">
      <p:cViewPr varScale="1">
        <p:scale>
          <a:sx n="102" d="100"/>
          <a:sy n="102" d="100"/>
        </p:scale>
        <p:origin x="363"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E4200-4278-434F-AA30-818A18C88992}" type="datetimeFigureOut">
              <a:rPr lang="en-US" smtClean="0"/>
              <a:t>8/26/2019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3079C-510E-4C06-BCDB-F3173A732C8E}" type="slidenum">
              <a:rPr lang="en-US" smtClean="0"/>
              <a:t>‹#›</a:t>
            </a:fld>
            <a:endParaRPr lang="en-US"/>
          </a:p>
        </p:txBody>
      </p:sp>
    </p:spTree>
    <p:extLst>
      <p:ext uri="{BB962C8B-B14F-4D97-AF65-F5344CB8AC3E}">
        <p14:creationId xmlns:p14="http://schemas.microsoft.com/office/powerpoint/2010/main" val="1863952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Filter for English, non-video ads with larger-than-thumbnail-sized images </a:t>
            </a:r>
            <a:endParaRPr lang="en-US" sz="16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 meta data to enrich the dataset with information such as industry, company type and size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endParaRPr lang="en-US" sz="16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Extract &amp; </a:t>
            </a:r>
            <a:r>
              <a:rPr lang="en-US" sz="1200" kern="1200" dirty="0" err="1">
                <a:solidFill>
                  <a:schemeClr val="tx1"/>
                </a:solidFill>
                <a:effectLst/>
                <a:latin typeface="+mn-lt"/>
                <a:ea typeface="+mn-ea"/>
                <a:cs typeface="+mn-cs"/>
              </a:rPr>
              <a:t>Categorise</a:t>
            </a:r>
            <a:r>
              <a:rPr lang="en-US" sz="1200" kern="1200" dirty="0">
                <a:solidFill>
                  <a:schemeClr val="tx1"/>
                </a:solidFill>
                <a:effectLst/>
                <a:latin typeface="+mn-lt"/>
                <a:ea typeface="+mn-ea"/>
                <a:cs typeface="+mn-cs"/>
              </a:rPr>
              <a:t> Image &amp; Target parameters features </a:t>
            </a:r>
            <a:endParaRPr lang="en-US" sz="16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Source, Trial, Decide on Image Identification model</a:t>
            </a:r>
            <a:endParaRPr lang="en-US" sz="16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Perform feature engineering or dimensionality reduction (Feature Hashing, Classify-and-</a:t>
            </a:r>
            <a:r>
              <a:rPr lang="en-US" sz="1200" b="1" kern="1200" dirty="0" err="1">
                <a:solidFill>
                  <a:schemeClr val="tx1"/>
                </a:solidFill>
                <a:effectLst/>
                <a:latin typeface="+mn-lt"/>
                <a:ea typeface="+mn-ea"/>
                <a:cs typeface="+mn-cs"/>
              </a:rPr>
              <a:t>categorise</a:t>
            </a:r>
            <a:r>
              <a:rPr lang="en-US" sz="1200" b="1" kern="1200" dirty="0">
                <a:solidFill>
                  <a:schemeClr val="tx1"/>
                </a:solidFill>
                <a:effectLst/>
                <a:latin typeface="+mn-lt"/>
                <a:ea typeface="+mn-ea"/>
                <a:cs typeface="+mn-cs"/>
              </a:rPr>
              <a:t>, PCA)</a:t>
            </a:r>
            <a:endParaRPr lang="en-US" sz="16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Texting mining techniques to be used to extract meaning from the ad text (optional for now)</a:t>
            </a:r>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27</a:t>
            </a:fld>
            <a:endParaRPr lang="en-US"/>
          </a:p>
        </p:txBody>
      </p:sp>
    </p:spTree>
    <p:extLst>
      <p:ext uri="{BB962C8B-B14F-4D97-AF65-F5344CB8AC3E}">
        <p14:creationId xmlns:p14="http://schemas.microsoft.com/office/powerpoint/2010/main" val="3154490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36</a:t>
            </a:fld>
            <a:endParaRPr lang="en-US"/>
          </a:p>
        </p:txBody>
      </p:sp>
    </p:spTree>
    <p:extLst>
      <p:ext uri="{BB962C8B-B14F-4D97-AF65-F5344CB8AC3E}">
        <p14:creationId xmlns:p14="http://schemas.microsoft.com/office/powerpoint/2010/main" val="4100625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37</a:t>
            </a:fld>
            <a:endParaRPr lang="en-US"/>
          </a:p>
        </p:txBody>
      </p:sp>
    </p:spTree>
    <p:extLst>
      <p:ext uri="{BB962C8B-B14F-4D97-AF65-F5344CB8AC3E}">
        <p14:creationId xmlns:p14="http://schemas.microsoft.com/office/powerpoint/2010/main" val="203543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38</a:t>
            </a:fld>
            <a:endParaRPr lang="en-US"/>
          </a:p>
        </p:txBody>
      </p:sp>
    </p:spTree>
    <p:extLst>
      <p:ext uri="{BB962C8B-B14F-4D97-AF65-F5344CB8AC3E}">
        <p14:creationId xmlns:p14="http://schemas.microsoft.com/office/powerpoint/2010/main" val="1048613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39</a:t>
            </a:fld>
            <a:endParaRPr lang="en-US"/>
          </a:p>
        </p:txBody>
      </p:sp>
    </p:spTree>
    <p:extLst>
      <p:ext uri="{BB962C8B-B14F-4D97-AF65-F5344CB8AC3E}">
        <p14:creationId xmlns:p14="http://schemas.microsoft.com/office/powerpoint/2010/main" val="3347172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40</a:t>
            </a:fld>
            <a:endParaRPr lang="en-US"/>
          </a:p>
        </p:txBody>
      </p:sp>
    </p:spTree>
    <p:extLst>
      <p:ext uri="{BB962C8B-B14F-4D97-AF65-F5344CB8AC3E}">
        <p14:creationId xmlns:p14="http://schemas.microsoft.com/office/powerpoint/2010/main" val="846718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41</a:t>
            </a:fld>
            <a:endParaRPr lang="en-US"/>
          </a:p>
        </p:txBody>
      </p:sp>
    </p:spTree>
    <p:extLst>
      <p:ext uri="{BB962C8B-B14F-4D97-AF65-F5344CB8AC3E}">
        <p14:creationId xmlns:p14="http://schemas.microsoft.com/office/powerpoint/2010/main" val="271327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42</a:t>
            </a:fld>
            <a:endParaRPr lang="en-US"/>
          </a:p>
        </p:txBody>
      </p:sp>
    </p:spTree>
    <p:extLst>
      <p:ext uri="{BB962C8B-B14F-4D97-AF65-F5344CB8AC3E}">
        <p14:creationId xmlns:p14="http://schemas.microsoft.com/office/powerpoint/2010/main" val="2027016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43</a:t>
            </a:fld>
            <a:endParaRPr lang="en-US"/>
          </a:p>
        </p:txBody>
      </p:sp>
    </p:spTree>
    <p:extLst>
      <p:ext uri="{BB962C8B-B14F-4D97-AF65-F5344CB8AC3E}">
        <p14:creationId xmlns:p14="http://schemas.microsoft.com/office/powerpoint/2010/main" val="4266836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44</a:t>
            </a:fld>
            <a:endParaRPr lang="en-US"/>
          </a:p>
        </p:txBody>
      </p:sp>
    </p:spTree>
    <p:extLst>
      <p:ext uri="{BB962C8B-B14F-4D97-AF65-F5344CB8AC3E}">
        <p14:creationId xmlns:p14="http://schemas.microsoft.com/office/powerpoint/2010/main" val="3019357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45</a:t>
            </a:fld>
            <a:endParaRPr lang="en-US"/>
          </a:p>
        </p:txBody>
      </p:sp>
    </p:spTree>
    <p:extLst>
      <p:ext uri="{BB962C8B-B14F-4D97-AF65-F5344CB8AC3E}">
        <p14:creationId xmlns:p14="http://schemas.microsoft.com/office/powerpoint/2010/main" val="34588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28</a:t>
            </a:fld>
            <a:endParaRPr lang="en-US"/>
          </a:p>
        </p:txBody>
      </p:sp>
    </p:spTree>
    <p:extLst>
      <p:ext uri="{BB962C8B-B14F-4D97-AF65-F5344CB8AC3E}">
        <p14:creationId xmlns:p14="http://schemas.microsoft.com/office/powerpoint/2010/main" val="2297414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Run prediction models (Linear Regression) on images objects, interests, work positions, and locations. </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Compare results to inform Extract, Clean &amp; Transform (3b)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Combine all feature categories. </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Run into Mixed Input Model. </a:t>
            </a:r>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47</a:t>
            </a:fld>
            <a:endParaRPr lang="en-US"/>
          </a:p>
        </p:txBody>
      </p:sp>
    </p:spTree>
    <p:extLst>
      <p:ext uri="{BB962C8B-B14F-4D97-AF65-F5344CB8AC3E}">
        <p14:creationId xmlns:p14="http://schemas.microsoft.com/office/powerpoint/2010/main" val="2226283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Run prediction models (Linear Regression) on images objects, interests, work positions, and locations. </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Compare results to inform Extract, Clean &amp; Transform (3b)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Combine all feature categories. </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Run into Mixed Input Model. </a:t>
            </a:r>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48</a:t>
            </a:fld>
            <a:endParaRPr lang="en-US"/>
          </a:p>
        </p:txBody>
      </p:sp>
    </p:spTree>
    <p:extLst>
      <p:ext uri="{BB962C8B-B14F-4D97-AF65-F5344CB8AC3E}">
        <p14:creationId xmlns:p14="http://schemas.microsoft.com/office/powerpoint/2010/main" val="2890613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Run prediction models (Linear Regression) on images objects, interests, work positions, and locations. </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Compare results to inform Extract, Clean &amp; Transform (3b)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Combine all feature categories. </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Run into Mixed Input Model. </a:t>
            </a:r>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49</a:t>
            </a:fld>
            <a:endParaRPr lang="en-US"/>
          </a:p>
        </p:txBody>
      </p:sp>
    </p:spTree>
    <p:extLst>
      <p:ext uri="{BB962C8B-B14F-4D97-AF65-F5344CB8AC3E}">
        <p14:creationId xmlns:p14="http://schemas.microsoft.com/office/powerpoint/2010/main" val="2290079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Run prediction models (Linear Regression) on images objects, interests, work positions, and locations. </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Compare results to inform Extract, Clean &amp; Transform (3b)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Combine all feature categories. </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Run into Mixed Input Model. </a:t>
            </a:r>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50</a:t>
            </a:fld>
            <a:endParaRPr lang="en-US"/>
          </a:p>
        </p:txBody>
      </p:sp>
    </p:spTree>
    <p:extLst>
      <p:ext uri="{BB962C8B-B14F-4D97-AF65-F5344CB8AC3E}">
        <p14:creationId xmlns:p14="http://schemas.microsoft.com/office/powerpoint/2010/main" val="3532682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51</a:t>
            </a:fld>
            <a:endParaRPr lang="en-US"/>
          </a:p>
        </p:txBody>
      </p:sp>
    </p:spTree>
    <p:extLst>
      <p:ext uri="{BB962C8B-B14F-4D97-AF65-F5344CB8AC3E}">
        <p14:creationId xmlns:p14="http://schemas.microsoft.com/office/powerpoint/2010/main" val="1607292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52</a:t>
            </a:fld>
            <a:endParaRPr lang="en-US"/>
          </a:p>
        </p:txBody>
      </p:sp>
    </p:spTree>
    <p:extLst>
      <p:ext uri="{BB962C8B-B14F-4D97-AF65-F5344CB8AC3E}">
        <p14:creationId xmlns:p14="http://schemas.microsoft.com/office/powerpoint/2010/main" val="802256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53</a:t>
            </a:fld>
            <a:endParaRPr lang="en-US"/>
          </a:p>
        </p:txBody>
      </p:sp>
    </p:spTree>
    <p:extLst>
      <p:ext uri="{BB962C8B-B14F-4D97-AF65-F5344CB8AC3E}">
        <p14:creationId xmlns:p14="http://schemas.microsoft.com/office/powerpoint/2010/main" val="743442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54</a:t>
            </a:fld>
            <a:endParaRPr lang="en-US"/>
          </a:p>
        </p:txBody>
      </p:sp>
    </p:spTree>
    <p:extLst>
      <p:ext uri="{BB962C8B-B14F-4D97-AF65-F5344CB8AC3E}">
        <p14:creationId xmlns:p14="http://schemas.microsoft.com/office/powerpoint/2010/main" val="2582152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55</a:t>
            </a:fld>
            <a:endParaRPr lang="en-US"/>
          </a:p>
        </p:txBody>
      </p:sp>
    </p:spTree>
    <p:extLst>
      <p:ext uri="{BB962C8B-B14F-4D97-AF65-F5344CB8AC3E}">
        <p14:creationId xmlns:p14="http://schemas.microsoft.com/office/powerpoint/2010/main" val="163465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56</a:t>
            </a:fld>
            <a:endParaRPr lang="en-US"/>
          </a:p>
        </p:txBody>
      </p:sp>
    </p:spTree>
    <p:extLst>
      <p:ext uri="{BB962C8B-B14F-4D97-AF65-F5344CB8AC3E}">
        <p14:creationId xmlns:p14="http://schemas.microsoft.com/office/powerpoint/2010/main" val="179692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29</a:t>
            </a:fld>
            <a:endParaRPr lang="en-US"/>
          </a:p>
        </p:txBody>
      </p:sp>
    </p:spTree>
    <p:extLst>
      <p:ext uri="{BB962C8B-B14F-4D97-AF65-F5344CB8AC3E}">
        <p14:creationId xmlns:p14="http://schemas.microsoft.com/office/powerpoint/2010/main" val="278209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57</a:t>
            </a:fld>
            <a:endParaRPr lang="en-US"/>
          </a:p>
        </p:txBody>
      </p:sp>
    </p:spTree>
    <p:extLst>
      <p:ext uri="{BB962C8B-B14F-4D97-AF65-F5344CB8AC3E}">
        <p14:creationId xmlns:p14="http://schemas.microsoft.com/office/powerpoint/2010/main" val="4092041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58</a:t>
            </a:fld>
            <a:endParaRPr lang="en-US"/>
          </a:p>
        </p:txBody>
      </p:sp>
    </p:spTree>
    <p:extLst>
      <p:ext uri="{BB962C8B-B14F-4D97-AF65-F5344CB8AC3E}">
        <p14:creationId xmlns:p14="http://schemas.microsoft.com/office/powerpoint/2010/main" val="1524900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59</a:t>
            </a:fld>
            <a:endParaRPr lang="en-US"/>
          </a:p>
        </p:txBody>
      </p:sp>
    </p:spTree>
    <p:extLst>
      <p:ext uri="{BB962C8B-B14F-4D97-AF65-F5344CB8AC3E}">
        <p14:creationId xmlns:p14="http://schemas.microsoft.com/office/powerpoint/2010/main" val="1679115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60</a:t>
            </a:fld>
            <a:endParaRPr lang="en-US"/>
          </a:p>
        </p:txBody>
      </p:sp>
    </p:spTree>
    <p:extLst>
      <p:ext uri="{BB962C8B-B14F-4D97-AF65-F5344CB8AC3E}">
        <p14:creationId xmlns:p14="http://schemas.microsoft.com/office/powerpoint/2010/main" val="450210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61</a:t>
            </a:fld>
            <a:endParaRPr lang="en-US"/>
          </a:p>
        </p:txBody>
      </p:sp>
    </p:spTree>
    <p:extLst>
      <p:ext uri="{BB962C8B-B14F-4D97-AF65-F5344CB8AC3E}">
        <p14:creationId xmlns:p14="http://schemas.microsoft.com/office/powerpoint/2010/main" val="3997468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62</a:t>
            </a:fld>
            <a:endParaRPr lang="en-US"/>
          </a:p>
        </p:txBody>
      </p:sp>
    </p:spTree>
    <p:extLst>
      <p:ext uri="{BB962C8B-B14F-4D97-AF65-F5344CB8AC3E}">
        <p14:creationId xmlns:p14="http://schemas.microsoft.com/office/powerpoint/2010/main" val="2958609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63</a:t>
            </a:fld>
            <a:endParaRPr lang="en-US"/>
          </a:p>
        </p:txBody>
      </p:sp>
    </p:spTree>
    <p:extLst>
      <p:ext uri="{BB962C8B-B14F-4D97-AF65-F5344CB8AC3E}">
        <p14:creationId xmlns:p14="http://schemas.microsoft.com/office/powerpoint/2010/main" val="4155190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64</a:t>
            </a:fld>
            <a:endParaRPr lang="en-US"/>
          </a:p>
        </p:txBody>
      </p:sp>
    </p:spTree>
    <p:extLst>
      <p:ext uri="{BB962C8B-B14F-4D97-AF65-F5344CB8AC3E}">
        <p14:creationId xmlns:p14="http://schemas.microsoft.com/office/powerpoint/2010/main" val="4138265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65</a:t>
            </a:fld>
            <a:endParaRPr lang="en-US"/>
          </a:p>
        </p:txBody>
      </p:sp>
    </p:spTree>
    <p:extLst>
      <p:ext uri="{BB962C8B-B14F-4D97-AF65-F5344CB8AC3E}">
        <p14:creationId xmlns:p14="http://schemas.microsoft.com/office/powerpoint/2010/main" val="2538531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66</a:t>
            </a:fld>
            <a:endParaRPr lang="en-US"/>
          </a:p>
        </p:txBody>
      </p:sp>
    </p:spTree>
    <p:extLst>
      <p:ext uri="{BB962C8B-B14F-4D97-AF65-F5344CB8AC3E}">
        <p14:creationId xmlns:p14="http://schemas.microsoft.com/office/powerpoint/2010/main" val="1792894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30</a:t>
            </a:fld>
            <a:endParaRPr lang="en-US"/>
          </a:p>
        </p:txBody>
      </p:sp>
    </p:spTree>
    <p:extLst>
      <p:ext uri="{BB962C8B-B14F-4D97-AF65-F5344CB8AC3E}">
        <p14:creationId xmlns:p14="http://schemas.microsoft.com/office/powerpoint/2010/main" val="3130525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67</a:t>
            </a:fld>
            <a:endParaRPr lang="en-US"/>
          </a:p>
        </p:txBody>
      </p:sp>
    </p:spTree>
    <p:extLst>
      <p:ext uri="{BB962C8B-B14F-4D97-AF65-F5344CB8AC3E}">
        <p14:creationId xmlns:p14="http://schemas.microsoft.com/office/powerpoint/2010/main" val="1297077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31</a:t>
            </a:fld>
            <a:endParaRPr lang="en-US"/>
          </a:p>
        </p:txBody>
      </p:sp>
    </p:spTree>
    <p:extLst>
      <p:ext uri="{BB962C8B-B14F-4D97-AF65-F5344CB8AC3E}">
        <p14:creationId xmlns:p14="http://schemas.microsoft.com/office/powerpoint/2010/main" val="196477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32</a:t>
            </a:fld>
            <a:endParaRPr lang="en-US"/>
          </a:p>
        </p:txBody>
      </p:sp>
    </p:spTree>
    <p:extLst>
      <p:ext uri="{BB962C8B-B14F-4D97-AF65-F5344CB8AC3E}">
        <p14:creationId xmlns:p14="http://schemas.microsoft.com/office/powerpoint/2010/main" val="1144018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33</a:t>
            </a:fld>
            <a:endParaRPr lang="en-US"/>
          </a:p>
        </p:txBody>
      </p:sp>
    </p:spTree>
    <p:extLst>
      <p:ext uri="{BB962C8B-B14F-4D97-AF65-F5344CB8AC3E}">
        <p14:creationId xmlns:p14="http://schemas.microsoft.com/office/powerpoint/2010/main" val="417631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34</a:t>
            </a:fld>
            <a:endParaRPr lang="en-US"/>
          </a:p>
        </p:txBody>
      </p:sp>
    </p:spTree>
    <p:extLst>
      <p:ext uri="{BB962C8B-B14F-4D97-AF65-F5344CB8AC3E}">
        <p14:creationId xmlns:p14="http://schemas.microsoft.com/office/powerpoint/2010/main" val="2934061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35</a:t>
            </a:fld>
            <a:endParaRPr lang="en-US"/>
          </a:p>
        </p:txBody>
      </p:sp>
    </p:spTree>
    <p:extLst>
      <p:ext uri="{BB962C8B-B14F-4D97-AF65-F5344CB8AC3E}">
        <p14:creationId xmlns:p14="http://schemas.microsoft.com/office/powerpoint/2010/main" val="754662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F7AF-B19C-43B2-BB53-7FD96B9BCE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831D84D4-D8DB-43D3-A8BF-82EFB5BC15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924948F-978B-4A61-84CB-71717B8D439E}"/>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5" name="Footer Placeholder 4">
            <a:extLst>
              <a:ext uri="{FF2B5EF4-FFF2-40B4-BE49-F238E27FC236}">
                <a16:creationId xmlns:a16="http://schemas.microsoft.com/office/drawing/2014/main" id="{23791CF3-38B3-4594-9BEB-BD31659AA54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C8A14FD-6FBD-4A2D-BFDC-BC72F81694D0}"/>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2941849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DD4E-9DDF-4699-99FB-4EFB730DE37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C7A4C45-E0DF-4581-B1E2-D9427B493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8DDFB2A-0DAF-4AA5-800E-BFEC381F8821}"/>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5" name="Footer Placeholder 4">
            <a:extLst>
              <a:ext uri="{FF2B5EF4-FFF2-40B4-BE49-F238E27FC236}">
                <a16:creationId xmlns:a16="http://schemas.microsoft.com/office/drawing/2014/main" id="{B5C95FF0-AD3D-4B44-91E7-719393E1726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873258A-F753-45A5-8FEE-DE07C9D077D1}"/>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371728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B88ABB-01F3-48B2-8F17-C789BF25D4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129911C-BA7A-485E-855F-53FD4B3053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A85CB5C-CC02-4F64-A0E7-4EDDDA5BBFF5}"/>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5" name="Footer Placeholder 4">
            <a:extLst>
              <a:ext uri="{FF2B5EF4-FFF2-40B4-BE49-F238E27FC236}">
                <a16:creationId xmlns:a16="http://schemas.microsoft.com/office/drawing/2014/main" id="{88489E36-8AD6-4B9E-A1EA-20E76142E1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19CA77B-E51D-49D6-AE4B-D46C7656A922}"/>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4176251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C597-428A-47ED-A3C2-B8E73EAB989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8AE73EE-3A79-439B-9B1A-9EC8BE3664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0DCA4C5-EB14-4B78-859C-38712E3B68B5}"/>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5" name="Footer Placeholder 4">
            <a:extLst>
              <a:ext uri="{FF2B5EF4-FFF2-40B4-BE49-F238E27FC236}">
                <a16:creationId xmlns:a16="http://schemas.microsoft.com/office/drawing/2014/main" id="{8A55FD88-9F4F-42AC-A13D-12096F7195D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AEAE378-A41D-4479-8639-E33F9DE15BF7}"/>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4292221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A856-7250-49E2-9FDF-299AA9939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E8F9CE57-C11D-4D5E-8928-37DD321C72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510F6A-4A4D-4BF7-AF02-3ADC0F3E124D}"/>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5" name="Footer Placeholder 4">
            <a:extLst>
              <a:ext uri="{FF2B5EF4-FFF2-40B4-BE49-F238E27FC236}">
                <a16:creationId xmlns:a16="http://schemas.microsoft.com/office/drawing/2014/main" id="{B6628DDC-6211-4497-816F-A69898C321D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7DEFD62-062C-4E0D-9116-82249617E791}"/>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1705377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0DD1-A4A5-4AA5-9F04-5953112CD75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08525EE-85FB-4934-9A4E-87850BC81C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D3D2BB0A-E0D4-4801-A135-28D2994A16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8D856F1-7546-42FE-B027-6F5570D16862}"/>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6" name="Footer Placeholder 5">
            <a:extLst>
              <a:ext uri="{FF2B5EF4-FFF2-40B4-BE49-F238E27FC236}">
                <a16:creationId xmlns:a16="http://schemas.microsoft.com/office/drawing/2014/main" id="{C2D1C1DA-3952-4438-8C10-748DD247764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0E4E756-1674-43BF-90BA-35DBA230E41B}"/>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80124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8BD5-DE62-4D3A-A65D-27695D4A12B4}"/>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7D20E8E-2E3F-4DFC-B9AE-580E064DFB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F3A7C-EA83-4FD3-94C1-D4C42A1EF4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7C1A5E5-6791-457A-ADCB-6AEA3141B8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A278AC-5719-4E58-92AB-E1DDEA9DB4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716EE4F-A646-421A-A240-C915EDDB6E0A}"/>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8" name="Footer Placeholder 7">
            <a:extLst>
              <a:ext uri="{FF2B5EF4-FFF2-40B4-BE49-F238E27FC236}">
                <a16:creationId xmlns:a16="http://schemas.microsoft.com/office/drawing/2014/main" id="{0CAA731E-EE45-4841-92D0-7B7D6E46A304}"/>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200AFF1-F0E4-4D66-A9A6-D69FAAC9E03E}"/>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126289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B97A8-1544-40CB-8518-DAB3C43BD8C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692EA6B8-83AC-4E33-B685-CE74F8D58D65}"/>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4" name="Footer Placeholder 3">
            <a:extLst>
              <a:ext uri="{FF2B5EF4-FFF2-40B4-BE49-F238E27FC236}">
                <a16:creationId xmlns:a16="http://schemas.microsoft.com/office/drawing/2014/main" id="{43A0E339-9F42-4669-AF31-6468065AF1D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70B349D7-9140-481C-B94A-230EAB0ECAA8}"/>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395515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912FE-A5CB-4177-92A2-50A2BBD62835}"/>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3" name="Footer Placeholder 2">
            <a:extLst>
              <a:ext uri="{FF2B5EF4-FFF2-40B4-BE49-F238E27FC236}">
                <a16:creationId xmlns:a16="http://schemas.microsoft.com/office/drawing/2014/main" id="{85FC8880-0879-41C1-9904-3BA12180E3C8}"/>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7FE1D8D-B7D0-4103-93A3-4DC9AA1443EC}"/>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426250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1B567-F617-4F47-AC3F-7DD1D59D3E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3B255C94-42CE-4D02-8C3A-C0ED77861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8580BE45-CC75-4469-9E1E-D02D594DF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EF8C02-A60A-4E3A-9212-392DCCF044D5}"/>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6" name="Footer Placeholder 5">
            <a:extLst>
              <a:ext uri="{FF2B5EF4-FFF2-40B4-BE49-F238E27FC236}">
                <a16:creationId xmlns:a16="http://schemas.microsoft.com/office/drawing/2014/main" id="{55C60763-A61B-4E88-845E-F9B91064AFC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30945E9-F454-4286-9A4A-2330B8621C3C}"/>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478091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5EBA-4D29-47AA-B928-919E26D32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B538B8B-67C1-4937-B009-A69F4C2352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DE197E7E-3CA5-4346-B50C-7438A4039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70EBA-3723-4813-ACC4-84896222B759}"/>
              </a:ext>
            </a:extLst>
          </p:cNvPr>
          <p:cNvSpPr>
            <a:spLocks noGrp="1"/>
          </p:cNvSpPr>
          <p:nvPr>
            <p:ph type="dt" sz="half" idx="10"/>
          </p:nvPr>
        </p:nvSpPr>
        <p:spPr/>
        <p:txBody>
          <a:bodyPr/>
          <a:lstStyle/>
          <a:p>
            <a:fld id="{E5C41DB8-78D2-473A-B158-32E7FAAB60F9}" type="datetimeFigureOut">
              <a:rPr lang="en-SG" smtClean="0"/>
              <a:t>26/8/2019</a:t>
            </a:fld>
            <a:endParaRPr lang="en-SG"/>
          </a:p>
        </p:txBody>
      </p:sp>
      <p:sp>
        <p:nvSpPr>
          <p:cNvPr id="6" name="Footer Placeholder 5">
            <a:extLst>
              <a:ext uri="{FF2B5EF4-FFF2-40B4-BE49-F238E27FC236}">
                <a16:creationId xmlns:a16="http://schemas.microsoft.com/office/drawing/2014/main" id="{9C5DC5E4-A83A-4726-B324-7A2E424D2B9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8F476FB-F433-4323-B462-25E99180AD0A}"/>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2249266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56985-D49D-4C55-94F0-842F44F09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CA3EA77-4FB6-457E-8855-E4F5135175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2DD382D-97B2-43BE-ABE2-0B424A74F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41DB8-78D2-473A-B158-32E7FAAB60F9}" type="datetimeFigureOut">
              <a:rPr lang="en-SG" smtClean="0"/>
              <a:t>26/8/2019</a:t>
            </a:fld>
            <a:endParaRPr lang="en-SG"/>
          </a:p>
        </p:txBody>
      </p:sp>
      <p:sp>
        <p:nvSpPr>
          <p:cNvPr id="5" name="Footer Placeholder 4">
            <a:extLst>
              <a:ext uri="{FF2B5EF4-FFF2-40B4-BE49-F238E27FC236}">
                <a16:creationId xmlns:a16="http://schemas.microsoft.com/office/drawing/2014/main" id="{EF66C084-A665-4E03-9CA0-CED5F7E05C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DE0C6BA4-E5B1-4F4E-BF0B-267900C03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8B2B6D-8419-48C4-9B84-8D3CB530FD92}" type="slidenum">
              <a:rPr lang="en-SG" smtClean="0"/>
              <a:t>‹#›</a:t>
            </a:fld>
            <a:endParaRPr lang="en-SG"/>
          </a:p>
        </p:txBody>
      </p:sp>
    </p:spTree>
    <p:extLst>
      <p:ext uri="{BB962C8B-B14F-4D97-AF65-F5344CB8AC3E}">
        <p14:creationId xmlns:p14="http://schemas.microsoft.com/office/powerpoint/2010/main" val="1944780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azure.microsoft.com/en-us/services/cognitive-services/computer-vision/" TargetMode="External"/><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cloud.google.com/vision/" TargetMode="External"/><Relationship Id="rId4" Type="http://schemas.openxmlformats.org/officeDocument/2006/relationships/image" Target="../media/image32.png"/><Relationship Id="rId9" Type="http://schemas.openxmlformats.org/officeDocument/2006/relationships/hyperlink" Target="https://imageai.readthedocs.io/en/latest/index.html"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azure.microsoft.com/en-us/services/cognitive-services/computer-vision/" TargetMode="External"/><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cloud.google.com/vision/" TargetMode="External"/><Relationship Id="rId4" Type="http://schemas.openxmlformats.org/officeDocument/2006/relationships/image" Target="../media/image32.png"/><Relationship Id="rId9" Type="http://schemas.openxmlformats.org/officeDocument/2006/relationships/hyperlink" Target="https://imageai.readthedocs.io/en/latest/index.html"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azure.microsoft.com/en-us/services/cognitive-services/computer-vision/" TargetMode="External"/><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cloud.google.com/vision/" TargetMode="External"/><Relationship Id="rId4" Type="http://schemas.openxmlformats.org/officeDocument/2006/relationships/image" Target="../media/image32.png"/><Relationship Id="rId9" Type="http://schemas.openxmlformats.org/officeDocument/2006/relationships/hyperlink" Target="https://imageai.readthedocs.io/en/latest/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dropbox.com/s/i5q9bagyzvo6imn/Test%20results.xlsx?dl=0" TargetMode="Externa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dropbox.com/s/i5q9bagyzvo6imn/Test%20results.xlsx?dl=0" TargetMode="Externa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dropbox.com/s/bo7awjroyuewopp/processed_dataset_cleaned.xlsx?dl=0"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towardsdatascience.com/understanding-feature-engineering-part-2-categorical-data-f54324193e63"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towardsdatascience.com/understanding-feature-engineering-part-2-categorical-data-f54324193e63"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owardsdatascience.com/understanding-feature-engineering-part-2-categorical-data-f54324193e63"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stackoverflow.com/questions/52083501/how-to-compute-correlation-ratio-or-eta-in-python"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pbpython.com/categorical-encoding.html" TargetMode="External"/><Relationship Id="rId4" Type="http://schemas.openxmlformats.org/officeDocument/2006/relationships/hyperlink" Target="https://stackoverflow.com/questions/52083501/how-to-compute-correlation-ratio-or-eta-in-python"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emf"/></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4.emf"/><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6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hyperlink" Target="https://pbpython.com/categorical-encoding.html" TargetMode="External"/><Relationship Id="rId4" Type="http://schemas.openxmlformats.org/officeDocument/2006/relationships/hyperlink" Target="https://stackoverflow.com/questions/52083501/how-to-compute-correlation-ratio-or-eta-in-pyth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D41523-D4B3-4543-9285-0DDBB88AEEF3}"/>
              </a:ext>
            </a:extLst>
          </p:cNvPr>
          <p:cNvSpPr>
            <a:spLocks noGrp="1"/>
          </p:cNvSpPr>
          <p:nvPr>
            <p:ph type="ctrTitle"/>
          </p:nvPr>
        </p:nvSpPr>
        <p:spPr/>
        <p:txBody>
          <a:bodyPr>
            <a:normAutofit/>
          </a:bodyPr>
          <a:lstStyle/>
          <a:p>
            <a:r>
              <a:rPr lang="en-AU" sz="4800" b="1" dirty="0"/>
              <a:t>Facebook Ad Benchmarking Tool</a:t>
            </a:r>
            <a:endParaRPr lang="en-SG" sz="4800" b="1" dirty="0"/>
          </a:p>
        </p:txBody>
      </p:sp>
      <p:graphicFrame>
        <p:nvGraphicFramePr>
          <p:cNvPr id="2" name="Table 1">
            <a:extLst>
              <a:ext uri="{FF2B5EF4-FFF2-40B4-BE49-F238E27FC236}">
                <a16:creationId xmlns:a16="http://schemas.microsoft.com/office/drawing/2014/main" id="{69797374-6D62-492D-84E5-FA76261D46A6}"/>
              </a:ext>
            </a:extLst>
          </p:cNvPr>
          <p:cNvGraphicFramePr>
            <a:graphicFrameLocks noGrp="1"/>
          </p:cNvGraphicFramePr>
          <p:nvPr>
            <p:extLst>
              <p:ext uri="{D42A27DB-BD31-4B8C-83A1-F6EECF244321}">
                <p14:modId xmlns:p14="http://schemas.microsoft.com/office/powerpoint/2010/main" val="4129050004"/>
              </p:ext>
            </p:extLst>
          </p:nvPr>
        </p:nvGraphicFramePr>
        <p:xfrm>
          <a:off x="5863575" y="3509963"/>
          <a:ext cx="4204355" cy="365760"/>
        </p:xfrm>
        <a:graphic>
          <a:graphicData uri="http://schemas.openxmlformats.org/drawingml/2006/table">
            <a:tbl>
              <a:tblPr firstRow="1" firstCol="1" bandRow="1">
                <a:tableStyleId>{5C22544A-7EE6-4342-B048-85BDC9FD1C3A}</a:tableStyleId>
              </a:tblPr>
              <a:tblGrid>
                <a:gridCol w="3072222">
                  <a:extLst>
                    <a:ext uri="{9D8B030D-6E8A-4147-A177-3AD203B41FA5}">
                      <a16:colId xmlns:a16="http://schemas.microsoft.com/office/drawing/2014/main" val="925669816"/>
                    </a:ext>
                  </a:extLst>
                </a:gridCol>
                <a:gridCol w="187363">
                  <a:extLst>
                    <a:ext uri="{9D8B030D-6E8A-4147-A177-3AD203B41FA5}">
                      <a16:colId xmlns:a16="http://schemas.microsoft.com/office/drawing/2014/main" val="1319261176"/>
                    </a:ext>
                  </a:extLst>
                </a:gridCol>
                <a:gridCol w="944770">
                  <a:extLst>
                    <a:ext uri="{9D8B030D-6E8A-4147-A177-3AD203B41FA5}">
                      <a16:colId xmlns:a16="http://schemas.microsoft.com/office/drawing/2014/main" val="67767212"/>
                    </a:ext>
                  </a:extLst>
                </a:gridCol>
              </a:tblGrid>
              <a:tr h="0">
                <a:tc>
                  <a:txBody>
                    <a:bodyPr/>
                    <a:lstStyle/>
                    <a:p>
                      <a:pPr algn="r">
                        <a:spcBef>
                          <a:spcPts val="400"/>
                        </a:spcBef>
                        <a:spcAft>
                          <a:spcPts val="200"/>
                        </a:spcAft>
                      </a:pPr>
                      <a:r>
                        <a:rPr lang="en-US" sz="1200" b="1" cap="all" dirty="0">
                          <a:solidFill>
                            <a:sysClr val="windowText" lastClr="000000"/>
                          </a:solidFill>
                          <a:effectLst/>
                        </a:rPr>
                        <a:t>Edwin Tam Wei Ching</a:t>
                      </a:r>
                      <a:endParaRPr lang="en-US" sz="10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spcBef>
                          <a:spcPts val="400"/>
                        </a:spcBef>
                        <a:spcAft>
                          <a:spcPts val="200"/>
                        </a:spcAft>
                      </a:pPr>
                      <a:r>
                        <a:rPr lang="en-US" sz="1200" b="1" cap="all" dirty="0">
                          <a:solidFill>
                            <a:sysClr val="windowText" lastClr="000000"/>
                          </a:solidFill>
                          <a:effectLst/>
                        </a:rPr>
                        <a:t>-</a:t>
                      </a:r>
                      <a:endParaRPr lang="en-US" sz="10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l">
                        <a:spcBef>
                          <a:spcPts val="400"/>
                        </a:spcBef>
                        <a:spcAft>
                          <a:spcPts val="200"/>
                        </a:spcAft>
                      </a:pPr>
                      <a:r>
                        <a:rPr lang="en-US" sz="1200" b="1" strike="noStrike" cap="all" spc="0" dirty="0">
                          <a:solidFill>
                            <a:sysClr val="windowText" lastClr="000000"/>
                          </a:solidFill>
                          <a:effectLst/>
                        </a:rPr>
                        <a:t>A0178396J</a:t>
                      </a:r>
                      <a:endParaRPr lang="en-US" sz="1000" b="1" strike="noStrike" spc="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866065993"/>
                  </a:ext>
                </a:extLst>
              </a:tr>
              <a:tr h="0">
                <a:tc>
                  <a:txBody>
                    <a:bodyPr/>
                    <a:lstStyle/>
                    <a:p>
                      <a:pPr algn="r">
                        <a:spcBef>
                          <a:spcPts val="400"/>
                        </a:spcBef>
                        <a:spcAft>
                          <a:spcPts val="200"/>
                        </a:spcAft>
                      </a:pPr>
                      <a:r>
                        <a:rPr lang="en-US" sz="1200" b="1" cap="all" dirty="0">
                          <a:solidFill>
                            <a:sysClr val="windowText" lastClr="000000"/>
                          </a:solidFill>
                          <a:effectLst/>
                        </a:rPr>
                        <a:t>Lin Jun Liang</a:t>
                      </a:r>
                      <a:endParaRPr lang="en-US" sz="10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spcBef>
                          <a:spcPts val="400"/>
                        </a:spcBef>
                        <a:spcAft>
                          <a:spcPts val="200"/>
                        </a:spcAft>
                      </a:pPr>
                      <a:r>
                        <a:rPr lang="en-US" sz="1200" b="1" cap="all" dirty="0">
                          <a:solidFill>
                            <a:sysClr val="windowText" lastClr="000000"/>
                          </a:solidFill>
                          <a:effectLst/>
                        </a:rPr>
                        <a:t>-</a:t>
                      </a:r>
                      <a:endParaRPr lang="en-US" sz="10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l">
                        <a:spcBef>
                          <a:spcPts val="400"/>
                        </a:spcBef>
                        <a:spcAft>
                          <a:spcPts val="200"/>
                        </a:spcAft>
                      </a:pPr>
                      <a:r>
                        <a:rPr lang="en-US" sz="1200" b="1" strike="noStrike" cap="all" spc="0" dirty="0">
                          <a:solidFill>
                            <a:sysClr val="windowText" lastClr="000000"/>
                          </a:solidFill>
                          <a:effectLst/>
                        </a:rPr>
                        <a:t>A0178295M</a:t>
                      </a:r>
                      <a:endParaRPr lang="en-US" sz="1000" b="1" strike="noStrike" spc="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4163890665"/>
                  </a:ext>
                </a:extLst>
              </a:tr>
            </a:tbl>
          </a:graphicData>
        </a:graphic>
      </p:graphicFrame>
      <p:pic>
        <p:nvPicPr>
          <p:cNvPr id="4" name="Picture 3" descr="Image result for construct digital">
            <a:extLst>
              <a:ext uri="{FF2B5EF4-FFF2-40B4-BE49-F238E27FC236}">
                <a16:creationId xmlns:a16="http://schemas.microsoft.com/office/drawing/2014/main" id="{E0493FD0-B331-4031-98BB-859F4A8F53D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5776" y="2209064"/>
            <a:ext cx="1368425" cy="676275"/>
          </a:xfrm>
          <a:prstGeom prst="rect">
            <a:avLst/>
          </a:prstGeom>
          <a:noFill/>
          <a:ln>
            <a:noFill/>
          </a:ln>
        </p:spPr>
      </p:pic>
      <p:pic>
        <p:nvPicPr>
          <p:cNvPr id="6" name="Picture 5" descr="Image result for NUS ISS">
            <a:extLst>
              <a:ext uri="{FF2B5EF4-FFF2-40B4-BE49-F238E27FC236}">
                <a16:creationId xmlns:a16="http://schemas.microsoft.com/office/drawing/2014/main" id="{F7E3034A-411F-436C-B007-97EB5FC8AC8D}"/>
              </a:ext>
            </a:extLst>
          </p:cNvPr>
          <p:cNvPicPr/>
          <p:nvPr/>
        </p:nvPicPr>
        <p:blipFill rotWithShape="1">
          <a:blip r:embed="rId3">
            <a:extLst>
              <a:ext uri="{28A0092B-C50C-407E-A947-70E740481C1C}">
                <a14:useLocalDpi xmlns:a14="http://schemas.microsoft.com/office/drawing/2010/main" val="0"/>
              </a:ext>
            </a:extLst>
          </a:blip>
          <a:srcRect l="8450"/>
          <a:stretch/>
        </p:blipFill>
        <p:spPr bwMode="auto">
          <a:xfrm>
            <a:off x="2246619" y="2220635"/>
            <a:ext cx="1089157" cy="5363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402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9E392DB0-DE39-4129-9813-8A22030F1F9A}"/>
              </a:ext>
            </a:extLst>
          </p:cNvPr>
          <p:cNvPicPr>
            <a:picLocks noChangeAspect="1"/>
          </p:cNvPicPr>
          <p:nvPr/>
        </p:nvPicPr>
        <p:blipFill>
          <a:blip r:embed="rId2"/>
          <a:stretch>
            <a:fillRect/>
          </a:stretch>
        </p:blipFill>
        <p:spPr>
          <a:xfrm>
            <a:off x="9894276" y="5821076"/>
            <a:ext cx="2142079" cy="923288"/>
          </a:xfrm>
          <a:prstGeom prst="rect">
            <a:avLst/>
          </a:prstGeom>
        </p:spPr>
      </p:pic>
      <p:grpSp>
        <p:nvGrpSpPr>
          <p:cNvPr id="4" name="Group 3">
            <a:extLst>
              <a:ext uri="{FF2B5EF4-FFF2-40B4-BE49-F238E27FC236}">
                <a16:creationId xmlns:a16="http://schemas.microsoft.com/office/drawing/2014/main" id="{21E0A3B0-0CA4-44EE-AC17-090E027E29BA}"/>
              </a:ext>
            </a:extLst>
          </p:cNvPr>
          <p:cNvGrpSpPr/>
          <p:nvPr/>
        </p:nvGrpSpPr>
        <p:grpSpPr>
          <a:xfrm>
            <a:off x="251525" y="1804511"/>
            <a:ext cx="1794389" cy="433388"/>
            <a:chOff x="2529505" y="2447489"/>
            <a:chExt cx="1570323" cy="878347"/>
          </a:xfrm>
        </p:grpSpPr>
        <p:sp>
          <p:nvSpPr>
            <p:cNvPr id="5" name="Rectangle: Rounded Corners 4">
              <a:extLst>
                <a:ext uri="{FF2B5EF4-FFF2-40B4-BE49-F238E27FC236}">
                  <a16:creationId xmlns:a16="http://schemas.microsoft.com/office/drawing/2014/main" id="{77C55019-BA92-44A6-97A7-798C90118183}"/>
                </a:ext>
              </a:extLst>
            </p:cNvPr>
            <p:cNvSpPr/>
            <p:nvPr/>
          </p:nvSpPr>
          <p:spPr>
            <a:xfrm>
              <a:off x="2529505" y="2447489"/>
              <a:ext cx="1570323" cy="878347"/>
            </a:xfrm>
            <a:prstGeom prst="roundRect">
              <a:avLst>
                <a:gd name="adj" fmla="val 10000"/>
              </a:avLst>
            </a:prstGeom>
          </p:spPr>
          <p:style>
            <a:lnRef idx="2">
              <a:schemeClr val="lt1">
                <a:hueOff val="0"/>
                <a:satOff val="0"/>
                <a:lumOff val="0"/>
                <a:alphaOff val="0"/>
              </a:schemeClr>
            </a:lnRef>
            <a:fillRef idx="1">
              <a:schemeClr val="accent2">
                <a:alpha val="90000"/>
                <a:hueOff val="0"/>
                <a:satOff val="0"/>
                <a:lumOff val="0"/>
                <a:alphaOff val="-10000"/>
              </a:schemeClr>
            </a:fillRef>
            <a:effectRef idx="0">
              <a:schemeClr val="accent2">
                <a:alpha val="90000"/>
                <a:hueOff val="0"/>
                <a:satOff val="0"/>
                <a:lumOff val="0"/>
                <a:alphaOff val="-10000"/>
              </a:schemeClr>
            </a:effectRef>
            <a:fontRef idx="minor">
              <a:schemeClr val="lt1"/>
            </a:fontRef>
          </p:style>
        </p:sp>
        <p:sp>
          <p:nvSpPr>
            <p:cNvPr id="6" name="Rectangle: Rounded Corners 4">
              <a:extLst>
                <a:ext uri="{FF2B5EF4-FFF2-40B4-BE49-F238E27FC236}">
                  <a16:creationId xmlns:a16="http://schemas.microsoft.com/office/drawing/2014/main" id="{DAF8CB5D-9C6F-4815-9302-AFF96E808A62}"/>
                </a:ext>
              </a:extLst>
            </p:cNvPr>
            <p:cNvSpPr txBox="1"/>
            <p:nvPr/>
          </p:nvSpPr>
          <p:spPr>
            <a:xfrm>
              <a:off x="2529505" y="2447489"/>
              <a:ext cx="1570323" cy="5855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Data Pre-processing</a:t>
              </a:r>
              <a:endParaRPr lang="en-SG" sz="1100" kern="1200" dirty="0"/>
            </a:p>
          </p:txBody>
        </p:sp>
      </p:grpSp>
      <p:pic>
        <p:nvPicPr>
          <p:cNvPr id="7" name="Picture 6" descr="Related image">
            <a:extLst>
              <a:ext uri="{FF2B5EF4-FFF2-40B4-BE49-F238E27FC236}">
                <a16:creationId xmlns:a16="http://schemas.microsoft.com/office/drawing/2014/main" id="{C0E536A1-2A36-4FD6-8A6F-1F4D74034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21" r="27921"/>
          <a:stretch/>
        </p:blipFill>
        <p:spPr bwMode="auto">
          <a:xfrm>
            <a:off x="251525" y="2485921"/>
            <a:ext cx="1067272" cy="12688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E73F1EC-E656-44AA-A161-895B577154C5}"/>
              </a:ext>
            </a:extLst>
          </p:cNvPr>
          <p:cNvPicPr>
            <a:picLocks noChangeAspect="1"/>
          </p:cNvPicPr>
          <p:nvPr/>
        </p:nvPicPr>
        <p:blipFill rotWithShape="1">
          <a:blip r:embed="rId4"/>
          <a:srcRect l="1666" t="20834" r="6297" b="25959"/>
          <a:stretch/>
        </p:blipFill>
        <p:spPr>
          <a:xfrm>
            <a:off x="2978150" y="763169"/>
            <a:ext cx="5403850" cy="2082685"/>
          </a:xfrm>
          <a:prstGeom prst="rect">
            <a:avLst/>
          </a:prstGeom>
        </p:spPr>
      </p:pic>
      <p:cxnSp>
        <p:nvCxnSpPr>
          <p:cNvPr id="9" name="Connector: Elbow 8">
            <a:extLst>
              <a:ext uri="{FF2B5EF4-FFF2-40B4-BE49-F238E27FC236}">
                <a16:creationId xmlns:a16="http://schemas.microsoft.com/office/drawing/2014/main" id="{B711C03D-6735-4677-9515-D7EC32369CD2}"/>
              </a:ext>
            </a:extLst>
          </p:cNvPr>
          <p:cNvCxnSpPr>
            <a:cxnSpLocks/>
            <a:stCxn id="7" idx="3"/>
            <a:endCxn id="8" idx="1"/>
          </p:cNvCxnSpPr>
          <p:nvPr/>
        </p:nvCxnSpPr>
        <p:spPr>
          <a:xfrm flipV="1">
            <a:off x="1318797" y="1804512"/>
            <a:ext cx="1659353" cy="13158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9056B3C-AFD0-4224-B74E-52986DB9F659}"/>
              </a:ext>
            </a:extLst>
          </p:cNvPr>
          <p:cNvSpPr/>
          <p:nvPr/>
        </p:nvSpPr>
        <p:spPr>
          <a:xfrm>
            <a:off x="4529138" y="602568"/>
            <a:ext cx="352425" cy="2262187"/>
          </a:xfrm>
          <a:prstGeom prst="rect">
            <a:avLst/>
          </a:prstGeom>
          <a:solidFill>
            <a:srgbClr val="E2F0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3655D612-4024-40A2-9F68-698D11C20D8E}"/>
              </a:ext>
            </a:extLst>
          </p:cNvPr>
          <p:cNvSpPr txBox="1"/>
          <p:nvPr/>
        </p:nvSpPr>
        <p:spPr>
          <a:xfrm>
            <a:off x="4881562" y="165386"/>
            <a:ext cx="1485901" cy="461665"/>
          </a:xfrm>
          <a:prstGeom prst="rect">
            <a:avLst/>
          </a:prstGeom>
          <a:noFill/>
        </p:spPr>
        <p:txBody>
          <a:bodyPr wrap="square" rtlCol="0" anchor="ctr">
            <a:spAutoFit/>
          </a:bodyPr>
          <a:lstStyle/>
          <a:p>
            <a:r>
              <a:rPr lang="en-AU" sz="1200" b="1" dirty="0"/>
              <a:t>Remove Video Ads</a:t>
            </a:r>
          </a:p>
          <a:p>
            <a:r>
              <a:rPr lang="en-AU" sz="1200" dirty="0"/>
              <a:t>Est 2% of dataset</a:t>
            </a:r>
          </a:p>
        </p:txBody>
      </p:sp>
      <p:sp>
        <p:nvSpPr>
          <p:cNvPr id="12" name="Oval 11">
            <a:extLst>
              <a:ext uri="{FF2B5EF4-FFF2-40B4-BE49-F238E27FC236}">
                <a16:creationId xmlns:a16="http://schemas.microsoft.com/office/drawing/2014/main" id="{B781B18B-DA0D-4509-8FC6-96039406D972}"/>
              </a:ext>
            </a:extLst>
          </p:cNvPr>
          <p:cNvSpPr/>
          <p:nvPr/>
        </p:nvSpPr>
        <p:spPr>
          <a:xfrm>
            <a:off x="4506664" y="208769"/>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1</a:t>
            </a:r>
            <a:endParaRPr lang="en-SG" sz="1600" b="1" dirty="0"/>
          </a:p>
        </p:txBody>
      </p:sp>
      <p:sp>
        <p:nvSpPr>
          <p:cNvPr id="13" name="Rectangle 12">
            <a:extLst>
              <a:ext uri="{FF2B5EF4-FFF2-40B4-BE49-F238E27FC236}">
                <a16:creationId xmlns:a16="http://schemas.microsoft.com/office/drawing/2014/main" id="{30B369E4-6F68-4D0E-A32C-3CD3C37EA7B0}"/>
              </a:ext>
            </a:extLst>
          </p:cNvPr>
          <p:cNvSpPr/>
          <p:nvPr/>
        </p:nvSpPr>
        <p:spPr>
          <a:xfrm>
            <a:off x="5113212" y="763169"/>
            <a:ext cx="352425" cy="2262187"/>
          </a:xfrm>
          <a:prstGeom prst="rect">
            <a:avLst/>
          </a:prstGeom>
          <a:solidFill>
            <a:srgbClr val="E2F0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E2243A88-4B19-4181-BB75-48B8C945FB35}"/>
              </a:ext>
            </a:extLst>
          </p:cNvPr>
          <p:cNvSpPr txBox="1"/>
          <p:nvPr/>
        </p:nvSpPr>
        <p:spPr>
          <a:xfrm>
            <a:off x="5416674" y="3030922"/>
            <a:ext cx="1722917" cy="276999"/>
          </a:xfrm>
          <a:prstGeom prst="rect">
            <a:avLst/>
          </a:prstGeom>
          <a:noFill/>
        </p:spPr>
        <p:txBody>
          <a:bodyPr wrap="square" rtlCol="0" anchor="ctr">
            <a:spAutoFit/>
          </a:bodyPr>
          <a:lstStyle/>
          <a:p>
            <a:r>
              <a:rPr lang="en-AU" sz="1200" b="1" dirty="0"/>
              <a:t>Select only English ads</a:t>
            </a:r>
          </a:p>
        </p:txBody>
      </p:sp>
      <p:sp>
        <p:nvSpPr>
          <p:cNvPr id="15" name="Oval 14">
            <a:extLst>
              <a:ext uri="{FF2B5EF4-FFF2-40B4-BE49-F238E27FC236}">
                <a16:creationId xmlns:a16="http://schemas.microsoft.com/office/drawing/2014/main" id="{54EEE68E-127D-4666-9E26-31F68D1CFD87}"/>
              </a:ext>
            </a:extLst>
          </p:cNvPr>
          <p:cNvSpPr/>
          <p:nvPr/>
        </p:nvSpPr>
        <p:spPr>
          <a:xfrm>
            <a:off x="5089401" y="2981972"/>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2</a:t>
            </a:r>
            <a:endParaRPr lang="en-SG" sz="1600" b="1" dirty="0"/>
          </a:p>
        </p:txBody>
      </p:sp>
      <p:sp>
        <p:nvSpPr>
          <p:cNvPr id="16" name="Oval 15">
            <a:extLst>
              <a:ext uri="{FF2B5EF4-FFF2-40B4-BE49-F238E27FC236}">
                <a16:creationId xmlns:a16="http://schemas.microsoft.com/office/drawing/2014/main" id="{38C6F738-403F-4691-B4E3-C8A07BA8B36D}"/>
              </a:ext>
            </a:extLst>
          </p:cNvPr>
          <p:cNvSpPr/>
          <p:nvPr/>
        </p:nvSpPr>
        <p:spPr>
          <a:xfrm>
            <a:off x="5100637" y="3421073"/>
            <a:ext cx="374898"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3</a:t>
            </a:r>
            <a:endParaRPr lang="en-SG" sz="1600" b="1" dirty="0"/>
          </a:p>
        </p:txBody>
      </p:sp>
      <p:sp>
        <p:nvSpPr>
          <p:cNvPr id="17" name="TextBox 16">
            <a:extLst>
              <a:ext uri="{FF2B5EF4-FFF2-40B4-BE49-F238E27FC236}">
                <a16:creationId xmlns:a16="http://schemas.microsoft.com/office/drawing/2014/main" id="{04153767-509A-489E-B80F-729A1FB88E68}"/>
              </a:ext>
            </a:extLst>
          </p:cNvPr>
          <p:cNvSpPr txBox="1"/>
          <p:nvPr/>
        </p:nvSpPr>
        <p:spPr>
          <a:xfrm>
            <a:off x="5464299" y="3375291"/>
            <a:ext cx="2917701" cy="461665"/>
          </a:xfrm>
          <a:prstGeom prst="rect">
            <a:avLst/>
          </a:prstGeom>
          <a:noFill/>
        </p:spPr>
        <p:txBody>
          <a:bodyPr wrap="square" rtlCol="0" anchor="ctr">
            <a:spAutoFit/>
          </a:bodyPr>
          <a:lstStyle/>
          <a:p>
            <a:r>
              <a:rPr lang="en-AU" sz="1200" b="1" dirty="0"/>
              <a:t>Break up Targeting into discrete variables</a:t>
            </a:r>
          </a:p>
          <a:p>
            <a:r>
              <a:rPr lang="en-AU" sz="1200" dirty="0"/>
              <a:t>Age; gender country; interests; exclusions; </a:t>
            </a:r>
          </a:p>
        </p:txBody>
      </p:sp>
      <p:sp>
        <p:nvSpPr>
          <p:cNvPr id="18" name="Rectangle 17">
            <a:extLst>
              <a:ext uri="{FF2B5EF4-FFF2-40B4-BE49-F238E27FC236}">
                <a16:creationId xmlns:a16="http://schemas.microsoft.com/office/drawing/2014/main" id="{83369E72-6203-4F59-8FD6-4F2AFE1389C2}"/>
              </a:ext>
            </a:extLst>
          </p:cNvPr>
          <p:cNvSpPr/>
          <p:nvPr/>
        </p:nvSpPr>
        <p:spPr>
          <a:xfrm>
            <a:off x="3306556" y="763168"/>
            <a:ext cx="352425" cy="2262187"/>
          </a:xfrm>
          <a:prstGeom prst="rect">
            <a:avLst/>
          </a:prstGeom>
          <a:solidFill>
            <a:srgbClr val="E2F0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67AD3596-96C5-4F4E-8FB3-D54C5AE7DBDE}"/>
              </a:ext>
            </a:extLst>
          </p:cNvPr>
          <p:cNvSpPr txBox="1"/>
          <p:nvPr/>
        </p:nvSpPr>
        <p:spPr>
          <a:xfrm>
            <a:off x="3650118" y="2928389"/>
            <a:ext cx="1485901" cy="646331"/>
          </a:xfrm>
          <a:prstGeom prst="rect">
            <a:avLst/>
          </a:prstGeom>
          <a:noFill/>
        </p:spPr>
        <p:txBody>
          <a:bodyPr wrap="square" rtlCol="0" anchor="ctr">
            <a:spAutoFit/>
          </a:bodyPr>
          <a:lstStyle/>
          <a:p>
            <a:r>
              <a:rPr lang="en-AU" sz="1200" b="1" dirty="0"/>
              <a:t>Add Metadata</a:t>
            </a:r>
          </a:p>
          <a:p>
            <a:r>
              <a:rPr lang="en-AU" sz="1200" dirty="0"/>
              <a:t>Industry; company type</a:t>
            </a:r>
          </a:p>
        </p:txBody>
      </p:sp>
      <p:sp>
        <p:nvSpPr>
          <p:cNvPr id="20" name="Oval 19">
            <a:extLst>
              <a:ext uri="{FF2B5EF4-FFF2-40B4-BE49-F238E27FC236}">
                <a16:creationId xmlns:a16="http://schemas.microsoft.com/office/drawing/2014/main" id="{F791C727-4797-4AB6-A082-CED0888A0877}"/>
              </a:ext>
            </a:extLst>
          </p:cNvPr>
          <p:cNvSpPr/>
          <p:nvPr/>
        </p:nvSpPr>
        <p:spPr>
          <a:xfrm>
            <a:off x="3299032" y="3000873"/>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4</a:t>
            </a:r>
            <a:endParaRPr lang="en-SG" sz="1600" b="1" dirty="0"/>
          </a:p>
        </p:txBody>
      </p:sp>
      <p:sp>
        <p:nvSpPr>
          <p:cNvPr id="21" name="TextBox 20">
            <a:extLst>
              <a:ext uri="{FF2B5EF4-FFF2-40B4-BE49-F238E27FC236}">
                <a16:creationId xmlns:a16="http://schemas.microsoft.com/office/drawing/2014/main" id="{D34F9EAF-E10F-4A52-B314-05971FB611E2}"/>
              </a:ext>
            </a:extLst>
          </p:cNvPr>
          <p:cNvSpPr txBox="1"/>
          <p:nvPr/>
        </p:nvSpPr>
        <p:spPr>
          <a:xfrm>
            <a:off x="158963" y="3769898"/>
            <a:ext cx="1252395" cy="276999"/>
          </a:xfrm>
          <a:prstGeom prst="rect">
            <a:avLst/>
          </a:prstGeom>
          <a:noFill/>
        </p:spPr>
        <p:txBody>
          <a:bodyPr wrap="square" rtlCol="0">
            <a:spAutoFit/>
          </a:bodyPr>
          <a:lstStyle/>
          <a:p>
            <a:pPr algn="ctr"/>
            <a:r>
              <a:rPr lang="en-AU" sz="1200" b="1" dirty="0"/>
              <a:t>Data Lake</a:t>
            </a:r>
          </a:p>
        </p:txBody>
      </p:sp>
      <p:sp>
        <p:nvSpPr>
          <p:cNvPr id="22" name="TextBox 21">
            <a:extLst>
              <a:ext uri="{FF2B5EF4-FFF2-40B4-BE49-F238E27FC236}">
                <a16:creationId xmlns:a16="http://schemas.microsoft.com/office/drawing/2014/main" id="{8D423B33-2637-4FDF-8516-8C374719F03C}"/>
              </a:ext>
            </a:extLst>
          </p:cNvPr>
          <p:cNvSpPr txBox="1"/>
          <p:nvPr/>
        </p:nvSpPr>
        <p:spPr>
          <a:xfrm>
            <a:off x="2891257" y="553560"/>
            <a:ext cx="1263189" cy="276999"/>
          </a:xfrm>
          <a:prstGeom prst="rect">
            <a:avLst/>
          </a:prstGeom>
          <a:noFill/>
        </p:spPr>
        <p:txBody>
          <a:bodyPr wrap="square" rtlCol="0">
            <a:spAutoFit/>
          </a:bodyPr>
          <a:lstStyle/>
          <a:p>
            <a:r>
              <a:rPr lang="en-AU" sz="1200" b="1" dirty="0"/>
              <a:t>Ad Performance</a:t>
            </a:r>
          </a:p>
        </p:txBody>
      </p:sp>
      <p:cxnSp>
        <p:nvCxnSpPr>
          <p:cNvPr id="23" name="Connector: Elbow 22">
            <a:extLst>
              <a:ext uri="{FF2B5EF4-FFF2-40B4-BE49-F238E27FC236}">
                <a16:creationId xmlns:a16="http://schemas.microsoft.com/office/drawing/2014/main" id="{8B72A76C-D705-411B-8130-33F9148BEFCF}"/>
              </a:ext>
            </a:extLst>
          </p:cNvPr>
          <p:cNvCxnSpPr>
            <a:cxnSpLocks/>
            <a:stCxn id="7" idx="3"/>
            <a:endCxn id="24" idx="1"/>
          </p:cNvCxnSpPr>
          <p:nvPr/>
        </p:nvCxnSpPr>
        <p:spPr>
          <a:xfrm>
            <a:off x="1318797" y="3120365"/>
            <a:ext cx="1659353" cy="253479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0063D23-BE83-4E8A-A523-90FE6808D2B5}"/>
              </a:ext>
            </a:extLst>
          </p:cNvPr>
          <p:cNvPicPr>
            <a:picLocks noChangeAspect="1"/>
          </p:cNvPicPr>
          <p:nvPr/>
        </p:nvPicPr>
        <p:blipFill rotWithShape="1">
          <a:blip r:embed="rId5"/>
          <a:srcRect l="70833" t="39445" r="6966" b="20000"/>
          <a:stretch/>
        </p:blipFill>
        <p:spPr>
          <a:xfrm>
            <a:off x="2978150" y="4576763"/>
            <a:ext cx="1770953" cy="2156795"/>
          </a:xfrm>
          <a:prstGeom prst="rect">
            <a:avLst/>
          </a:prstGeom>
          <a:ln>
            <a:solidFill>
              <a:srgbClr val="FF0000"/>
            </a:solidFill>
          </a:ln>
        </p:spPr>
      </p:pic>
      <p:sp>
        <p:nvSpPr>
          <p:cNvPr id="25" name="TextBox 24">
            <a:extLst>
              <a:ext uri="{FF2B5EF4-FFF2-40B4-BE49-F238E27FC236}">
                <a16:creationId xmlns:a16="http://schemas.microsoft.com/office/drawing/2014/main" id="{D105433B-9FCC-4FF1-9F16-85D2A8839AF9}"/>
              </a:ext>
            </a:extLst>
          </p:cNvPr>
          <p:cNvSpPr txBox="1"/>
          <p:nvPr/>
        </p:nvSpPr>
        <p:spPr>
          <a:xfrm>
            <a:off x="2958035" y="4321850"/>
            <a:ext cx="1263189" cy="276999"/>
          </a:xfrm>
          <a:prstGeom prst="rect">
            <a:avLst/>
          </a:prstGeom>
          <a:noFill/>
        </p:spPr>
        <p:txBody>
          <a:bodyPr wrap="square" rtlCol="0">
            <a:spAutoFit/>
          </a:bodyPr>
          <a:lstStyle/>
          <a:p>
            <a:r>
              <a:rPr lang="en-AU" sz="1200" b="1" dirty="0"/>
              <a:t>Ad Images + Text</a:t>
            </a:r>
          </a:p>
        </p:txBody>
      </p:sp>
      <p:grpSp>
        <p:nvGrpSpPr>
          <p:cNvPr id="26" name="Group 25">
            <a:extLst>
              <a:ext uri="{FF2B5EF4-FFF2-40B4-BE49-F238E27FC236}">
                <a16:creationId xmlns:a16="http://schemas.microsoft.com/office/drawing/2014/main" id="{F3A7343B-A461-4C87-9FFD-6CE0BBEBA048}"/>
              </a:ext>
            </a:extLst>
          </p:cNvPr>
          <p:cNvGrpSpPr/>
          <p:nvPr/>
        </p:nvGrpSpPr>
        <p:grpSpPr>
          <a:xfrm>
            <a:off x="251525" y="4144924"/>
            <a:ext cx="1794390" cy="431839"/>
            <a:chOff x="5052050" y="2447489"/>
            <a:chExt cx="1570323" cy="878347"/>
          </a:xfrm>
        </p:grpSpPr>
        <p:sp>
          <p:nvSpPr>
            <p:cNvPr id="27" name="Rectangle: Rounded Corners 26">
              <a:extLst>
                <a:ext uri="{FF2B5EF4-FFF2-40B4-BE49-F238E27FC236}">
                  <a16:creationId xmlns:a16="http://schemas.microsoft.com/office/drawing/2014/main" id="{8460B6DD-B6DF-4C19-AD02-CA3747083983}"/>
                </a:ext>
              </a:extLst>
            </p:cNvPr>
            <p:cNvSpPr/>
            <p:nvPr/>
          </p:nvSpPr>
          <p:spPr>
            <a:xfrm>
              <a:off x="5052050" y="2447489"/>
              <a:ext cx="1570323" cy="878347"/>
            </a:xfrm>
            <a:prstGeom prst="roundRect">
              <a:avLst>
                <a:gd name="adj" fmla="val 10000"/>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28" name="Rectangle: Rounded Corners 4">
              <a:extLst>
                <a:ext uri="{FF2B5EF4-FFF2-40B4-BE49-F238E27FC236}">
                  <a16:creationId xmlns:a16="http://schemas.microsoft.com/office/drawing/2014/main" id="{B7E61661-FA29-4EA2-B02C-B6522EBCC773}"/>
                </a:ext>
              </a:extLst>
            </p:cNvPr>
            <p:cNvSpPr txBox="1"/>
            <p:nvPr/>
          </p:nvSpPr>
          <p:spPr>
            <a:xfrm>
              <a:off x="5052050" y="2447489"/>
              <a:ext cx="1570323" cy="5855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Extract Ad Features</a:t>
              </a:r>
              <a:endParaRPr lang="en-SG" sz="1100" kern="1200" dirty="0"/>
            </a:p>
          </p:txBody>
        </p:sp>
      </p:grpSp>
      <p:cxnSp>
        <p:nvCxnSpPr>
          <p:cNvPr id="29" name="Straight Connector 28">
            <a:extLst>
              <a:ext uri="{FF2B5EF4-FFF2-40B4-BE49-F238E27FC236}">
                <a16:creationId xmlns:a16="http://schemas.microsoft.com/office/drawing/2014/main" id="{2949FB39-B606-4AF4-A61B-D79E8F92A1D9}"/>
              </a:ext>
            </a:extLst>
          </p:cNvPr>
          <p:cNvCxnSpPr>
            <a:cxnSpLocks/>
            <a:endCxn id="7" idx="1"/>
          </p:cNvCxnSpPr>
          <p:nvPr/>
        </p:nvCxnSpPr>
        <p:spPr>
          <a:xfrm flipV="1">
            <a:off x="-183700" y="3120365"/>
            <a:ext cx="435225" cy="9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0" name="Picture 2" descr="Image result for convolutional neural network">
            <a:extLst>
              <a:ext uri="{FF2B5EF4-FFF2-40B4-BE49-F238E27FC236}">
                <a16:creationId xmlns:a16="http://schemas.microsoft.com/office/drawing/2014/main" id="{0C7EE6F2-566A-4100-9D10-FBBF4647BBB3}"/>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624513" y="4902699"/>
            <a:ext cx="3234262" cy="109269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or: Elbow 30">
            <a:extLst>
              <a:ext uri="{FF2B5EF4-FFF2-40B4-BE49-F238E27FC236}">
                <a16:creationId xmlns:a16="http://schemas.microsoft.com/office/drawing/2014/main" id="{1909D8C6-9FA7-49DA-8530-069E66D693A9}"/>
              </a:ext>
            </a:extLst>
          </p:cNvPr>
          <p:cNvCxnSpPr>
            <a:cxnSpLocks/>
            <a:stCxn id="24" idx="3"/>
            <a:endCxn id="30" idx="1"/>
          </p:cNvCxnSpPr>
          <p:nvPr/>
        </p:nvCxnSpPr>
        <p:spPr>
          <a:xfrm flipV="1">
            <a:off x="4749103" y="5449045"/>
            <a:ext cx="875410" cy="20611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EED328E-DDC3-4022-A2C7-DF5C909BFB51}"/>
              </a:ext>
            </a:extLst>
          </p:cNvPr>
          <p:cNvSpPr/>
          <p:nvPr/>
        </p:nvSpPr>
        <p:spPr>
          <a:xfrm>
            <a:off x="5624512" y="4441034"/>
            <a:ext cx="374898"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5</a:t>
            </a:r>
            <a:endParaRPr lang="en-SG" sz="1600" b="1" dirty="0"/>
          </a:p>
        </p:txBody>
      </p:sp>
      <p:sp>
        <p:nvSpPr>
          <p:cNvPr id="33" name="TextBox 32">
            <a:extLst>
              <a:ext uri="{FF2B5EF4-FFF2-40B4-BE49-F238E27FC236}">
                <a16:creationId xmlns:a16="http://schemas.microsoft.com/office/drawing/2014/main" id="{08B51A83-4175-46E5-A8E9-011C9A6679BC}"/>
              </a:ext>
            </a:extLst>
          </p:cNvPr>
          <p:cNvSpPr txBox="1"/>
          <p:nvPr/>
        </p:nvSpPr>
        <p:spPr>
          <a:xfrm>
            <a:off x="5984048" y="4397650"/>
            <a:ext cx="2170242" cy="461665"/>
          </a:xfrm>
          <a:prstGeom prst="rect">
            <a:avLst/>
          </a:prstGeom>
          <a:noFill/>
        </p:spPr>
        <p:txBody>
          <a:bodyPr wrap="square" rtlCol="0" anchor="ctr">
            <a:spAutoFit/>
          </a:bodyPr>
          <a:lstStyle/>
          <a:p>
            <a:r>
              <a:rPr lang="en-AU" sz="1200" b="1" dirty="0"/>
              <a:t>Extract Ad image features and classify images</a:t>
            </a:r>
          </a:p>
        </p:txBody>
      </p:sp>
      <p:pic>
        <p:nvPicPr>
          <p:cNvPr id="35" name="Picture 34" descr="Related image">
            <a:extLst>
              <a:ext uri="{FF2B5EF4-FFF2-40B4-BE49-F238E27FC236}">
                <a16:creationId xmlns:a16="http://schemas.microsoft.com/office/drawing/2014/main" id="{608C71C7-CDDF-47D7-887A-13D754A3C6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21" r="27921"/>
          <a:stretch/>
        </p:blipFill>
        <p:spPr bwMode="auto">
          <a:xfrm>
            <a:off x="10544175" y="67112"/>
            <a:ext cx="1067272" cy="12688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join">
            <a:extLst>
              <a:ext uri="{FF2B5EF4-FFF2-40B4-BE49-F238E27FC236}">
                <a16:creationId xmlns:a16="http://schemas.microsoft.com/office/drawing/2014/main" id="{66502BFD-862C-4132-9E37-C0FA1F9786F9}"/>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938813" y="790500"/>
            <a:ext cx="537942" cy="36311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or: Elbow 36">
            <a:extLst>
              <a:ext uri="{FF2B5EF4-FFF2-40B4-BE49-F238E27FC236}">
                <a16:creationId xmlns:a16="http://schemas.microsoft.com/office/drawing/2014/main" id="{7182CFB3-D7D9-4FD1-8B2E-87BEC7D2623B}"/>
              </a:ext>
            </a:extLst>
          </p:cNvPr>
          <p:cNvCxnSpPr>
            <a:cxnSpLocks/>
          </p:cNvCxnSpPr>
          <p:nvPr/>
        </p:nvCxnSpPr>
        <p:spPr>
          <a:xfrm flipV="1">
            <a:off x="8382000" y="473988"/>
            <a:ext cx="2162175" cy="1373236"/>
          </a:xfrm>
          <a:prstGeom prst="bentConnector3">
            <a:avLst>
              <a:gd name="adj1" fmla="val 92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2A614C27-6B5E-49FD-A4ED-BD41E8C273BA}"/>
              </a:ext>
            </a:extLst>
          </p:cNvPr>
          <p:cNvCxnSpPr>
            <a:cxnSpLocks/>
            <a:stCxn id="30" idx="3"/>
            <a:endCxn id="35" idx="1"/>
          </p:cNvCxnSpPr>
          <p:nvPr/>
        </p:nvCxnSpPr>
        <p:spPr>
          <a:xfrm flipV="1">
            <a:off x="8858775" y="701556"/>
            <a:ext cx="1685400" cy="4747489"/>
          </a:xfrm>
          <a:prstGeom prst="bentConnector3">
            <a:avLst>
              <a:gd name="adj1" fmla="val 181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F85C527-A60C-4ABD-A292-6EF5073FBB1B}"/>
              </a:ext>
            </a:extLst>
          </p:cNvPr>
          <p:cNvSpPr txBox="1"/>
          <p:nvPr/>
        </p:nvSpPr>
        <p:spPr>
          <a:xfrm>
            <a:off x="9314236" y="1360779"/>
            <a:ext cx="2162175" cy="461665"/>
          </a:xfrm>
          <a:prstGeom prst="rect">
            <a:avLst/>
          </a:prstGeom>
          <a:noFill/>
        </p:spPr>
        <p:txBody>
          <a:bodyPr wrap="square" rtlCol="0">
            <a:spAutoFit/>
          </a:bodyPr>
          <a:lstStyle/>
          <a:p>
            <a:r>
              <a:rPr lang="en-AU" sz="1200" b="1" dirty="0"/>
              <a:t>JOIN Ad Performance + Ad Targeting + Ad Images + Text </a:t>
            </a:r>
          </a:p>
        </p:txBody>
      </p:sp>
      <p:sp>
        <p:nvSpPr>
          <p:cNvPr id="40" name="Oval 39">
            <a:extLst>
              <a:ext uri="{FF2B5EF4-FFF2-40B4-BE49-F238E27FC236}">
                <a16:creationId xmlns:a16="http://schemas.microsoft.com/office/drawing/2014/main" id="{CB1AFBF7-C23C-4A8D-B3A2-D1E1715F1D86}"/>
              </a:ext>
            </a:extLst>
          </p:cNvPr>
          <p:cNvSpPr/>
          <p:nvPr/>
        </p:nvSpPr>
        <p:spPr>
          <a:xfrm>
            <a:off x="5644246" y="6090774"/>
            <a:ext cx="374898"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6</a:t>
            </a:r>
            <a:endParaRPr lang="en-SG" sz="1600" b="1" dirty="0"/>
          </a:p>
        </p:txBody>
      </p:sp>
      <p:sp>
        <p:nvSpPr>
          <p:cNvPr id="41" name="TextBox 40">
            <a:extLst>
              <a:ext uri="{FF2B5EF4-FFF2-40B4-BE49-F238E27FC236}">
                <a16:creationId xmlns:a16="http://schemas.microsoft.com/office/drawing/2014/main" id="{91ECD16A-11E5-4729-BC8B-CE7510FF7370}"/>
              </a:ext>
            </a:extLst>
          </p:cNvPr>
          <p:cNvSpPr txBox="1"/>
          <p:nvPr/>
        </p:nvSpPr>
        <p:spPr>
          <a:xfrm>
            <a:off x="5999410" y="6082157"/>
            <a:ext cx="2054526" cy="461665"/>
          </a:xfrm>
          <a:prstGeom prst="rect">
            <a:avLst/>
          </a:prstGeom>
          <a:noFill/>
        </p:spPr>
        <p:txBody>
          <a:bodyPr wrap="square" rtlCol="0" anchor="t">
            <a:spAutoFit/>
          </a:bodyPr>
          <a:lstStyle/>
          <a:p>
            <a:r>
              <a:rPr lang="en-AU" sz="1200" b="1" dirty="0"/>
              <a:t>Extract meaning from body text &amp; headlines</a:t>
            </a:r>
          </a:p>
        </p:txBody>
      </p:sp>
      <p:sp>
        <p:nvSpPr>
          <p:cNvPr id="43" name="TextBox 42">
            <a:extLst>
              <a:ext uri="{FF2B5EF4-FFF2-40B4-BE49-F238E27FC236}">
                <a16:creationId xmlns:a16="http://schemas.microsoft.com/office/drawing/2014/main" id="{8F7ABD6B-277C-4C62-85D9-C48EC7D6C112}"/>
              </a:ext>
            </a:extLst>
          </p:cNvPr>
          <p:cNvSpPr txBox="1"/>
          <p:nvPr/>
        </p:nvSpPr>
        <p:spPr>
          <a:xfrm>
            <a:off x="1876136" y="1284078"/>
            <a:ext cx="1209940" cy="461665"/>
          </a:xfrm>
          <a:prstGeom prst="rect">
            <a:avLst/>
          </a:prstGeom>
          <a:noFill/>
        </p:spPr>
        <p:txBody>
          <a:bodyPr wrap="square" rtlCol="0">
            <a:spAutoFit/>
          </a:bodyPr>
          <a:lstStyle/>
          <a:p>
            <a:pPr algn="ctr"/>
            <a:r>
              <a:rPr lang="en-AU" sz="1200" b="1" dirty="0"/>
              <a:t>Transform via Python</a:t>
            </a:r>
            <a:endParaRPr lang="en-SG" sz="1200" dirty="0"/>
          </a:p>
        </p:txBody>
      </p:sp>
      <p:grpSp>
        <p:nvGrpSpPr>
          <p:cNvPr id="58" name="Group 57">
            <a:extLst>
              <a:ext uri="{FF2B5EF4-FFF2-40B4-BE49-F238E27FC236}">
                <a16:creationId xmlns:a16="http://schemas.microsoft.com/office/drawing/2014/main" id="{28E3BD1C-DD1D-420D-BA81-09FDD9E58419}"/>
              </a:ext>
            </a:extLst>
          </p:cNvPr>
          <p:cNvGrpSpPr/>
          <p:nvPr/>
        </p:nvGrpSpPr>
        <p:grpSpPr>
          <a:xfrm>
            <a:off x="10606612" y="2981972"/>
            <a:ext cx="942398" cy="981268"/>
            <a:chOff x="10306262" y="2377751"/>
            <a:chExt cx="942398" cy="981268"/>
          </a:xfrm>
        </p:grpSpPr>
        <p:pic>
          <p:nvPicPr>
            <p:cNvPr id="57" name="Graphic 56" descr="Head with gears">
              <a:extLst>
                <a:ext uri="{FF2B5EF4-FFF2-40B4-BE49-F238E27FC236}">
                  <a16:creationId xmlns:a16="http://schemas.microsoft.com/office/drawing/2014/main" id="{CDC0023D-4B59-46BE-AC53-40EB417C5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06262" y="2377751"/>
              <a:ext cx="771549" cy="771549"/>
            </a:xfrm>
            <a:prstGeom prst="rect">
              <a:avLst/>
            </a:prstGeom>
          </p:spPr>
        </p:pic>
        <p:pic>
          <p:nvPicPr>
            <p:cNvPr id="56" name="Graphic 55" descr="Playbook">
              <a:extLst>
                <a:ext uri="{FF2B5EF4-FFF2-40B4-BE49-F238E27FC236}">
                  <a16:creationId xmlns:a16="http://schemas.microsoft.com/office/drawing/2014/main" id="{6BCBD301-0B0A-4A66-B521-BB565D9F1A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97846" y="2708205"/>
              <a:ext cx="650814" cy="650814"/>
            </a:xfrm>
            <a:prstGeom prst="rect">
              <a:avLst/>
            </a:prstGeom>
          </p:spPr>
        </p:pic>
      </p:grpSp>
      <p:cxnSp>
        <p:nvCxnSpPr>
          <p:cNvPr id="59" name="Connector: Elbow 58">
            <a:extLst>
              <a:ext uri="{FF2B5EF4-FFF2-40B4-BE49-F238E27FC236}">
                <a16:creationId xmlns:a16="http://schemas.microsoft.com/office/drawing/2014/main" id="{C5C58DDE-D46C-44D4-8629-BE56C8017FB8}"/>
              </a:ext>
            </a:extLst>
          </p:cNvPr>
          <p:cNvCxnSpPr>
            <a:cxnSpLocks/>
            <a:stCxn id="57" idx="0"/>
            <a:endCxn id="35" idx="3"/>
          </p:cNvCxnSpPr>
          <p:nvPr/>
        </p:nvCxnSpPr>
        <p:spPr>
          <a:xfrm rot="5400000" flipH="1" flipV="1">
            <a:off x="10161709" y="1532234"/>
            <a:ext cx="2280416" cy="619060"/>
          </a:xfrm>
          <a:prstGeom prst="bentConnector4">
            <a:avLst>
              <a:gd name="adj1" fmla="val 36089"/>
              <a:gd name="adj2" fmla="val 13692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101E4580-C6BE-4438-BC34-83ABB537F9C9}"/>
              </a:ext>
            </a:extLst>
          </p:cNvPr>
          <p:cNvSpPr/>
          <p:nvPr/>
        </p:nvSpPr>
        <p:spPr>
          <a:xfrm>
            <a:off x="9382063" y="3280961"/>
            <a:ext cx="350776"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8</a:t>
            </a:r>
            <a:endParaRPr lang="en-SG" sz="1600" b="1" dirty="0"/>
          </a:p>
        </p:txBody>
      </p:sp>
      <p:sp>
        <p:nvSpPr>
          <p:cNvPr id="63" name="TextBox 62">
            <a:extLst>
              <a:ext uri="{FF2B5EF4-FFF2-40B4-BE49-F238E27FC236}">
                <a16:creationId xmlns:a16="http://schemas.microsoft.com/office/drawing/2014/main" id="{E60F3CDB-4FF4-4102-9A8E-B3CE5F75BAF5}"/>
              </a:ext>
            </a:extLst>
          </p:cNvPr>
          <p:cNvSpPr txBox="1"/>
          <p:nvPr/>
        </p:nvSpPr>
        <p:spPr>
          <a:xfrm>
            <a:off x="9679933" y="3229894"/>
            <a:ext cx="1385857" cy="461665"/>
          </a:xfrm>
          <a:prstGeom prst="rect">
            <a:avLst/>
          </a:prstGeom>
          <a:noFill/>
        </p:spPr>
        <p:txBody>
          <a:bodyPr wrap="square" rtlCol="0" anchor="t">
            <a:spAutoFit/>
          </a:bodyPr>
          <a:lstStyle/>
          <a:p>
            <a:r>
              <a:rPr lang="en-AU" sz="1200" b="1" dirty="0"/>
              <a:t>Train and save</a:t>
            </a:r>
          </a:p>
          <a:p>
            <a:r>
              <a:rPr lang="en-AU" sz="1200" b="1" dirty="0"/>
              <a:t>the best models</a:t>
            </a:r>
          </a:p>
        </p:txBody>
      </p:sp>
      <p:sp>
        <p:nvSpPr>
          <p:cNvPr id="64" name="Oval 63">
            <a:extLst>
              <a:ext uri="{FF2B5EF4-FFF2-40B4-BE49-F238E27FC236}">
                <a16:creationId xmlns:a16="http://schemas.microsoft.com/office/drawing/2014/main" id="{03E440AA-CDDE-4E24-A7A1-4BE66195D39A}"/>
              </a:ext>
            </a:extLst>
          </p:cNvPr>
          <p:cNvSpPr/>
          <p:nvPr/>
        </p:nvSpPr>
        <p:spPr>
          <a:xfrm>
            <a:off x="10268392" y="5423078"/>
            <a:ext cx="374898"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9</a:t>
            </a:r>
            <a:endParaRPr lang="en-SG" sz="1600" b="1" dirty="0"/>
          </a:p>
        </p:txBody>
      </p:sp>
      <p:sp>
        <p:nvSpPr>
          <p:cNvPr id="65" name="TextBox 64">
            <a:extLst>
              <a:ext uri="{FF2B5EF4-FFF2-40B4-BE49-F238E27FC236}">
                <a16:creationId xmlns:a16="http://schemas.microsoft.com/office/drawing/2014/main" id="{BF2B0111-1AA4-4A9F-A766-6B0D67D95B61}"/>
              </a:ext>
            </a:extLst>
          </p:cNvPr>
          <p:cNvSpPr txBox="1"/>
          <p:nvPr/>
        </p:nvSpPr>
        <p:spPr>
          <a:xfrm>
            <a:off x="10643289" y="5354644"/>
            <a:ext cx="1501085" cy="461665"/>
          </a:xfrm>
          <a:prstGeom prst="rect">
            <a:avLst/>
          </a:prstGeom>
          <a:noFill/>
        </p:spPr>
        <p:txBody>
          <a:bodyPr wrap="square" rtlCol="0" anchor="t">
            <a:spAutoFit/>
          </a:bodyPr>
          <a:lstStyle/>
          <a:p>
            <a:r>
              <a:rPr lang="en-AU" sz="1200" b="1" dirty="0"/>
              <a:t>Models ready to be use by marketers</a:t>
            </a:r>
          </a:p>
        </p:txBody>
      </p:sp>
      <p:pic>
        <p:nvPicPr>
          <p:cNvPr id="67" name="Graphic 66" descr="Playbook">
            <a:extLst>
              <a:ext uri="{FF2B5EF4-FFF2-40B4-BE49-F238E27FC236}">
                <a16:creationId xmlns:a16="http://schemas.microsoft.com/office/drawing/2014/main" id="{51D7C7CB-52E6-438E-ACC4-9D55F95C42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89398" y="5230672"/>
            <a:ext cx="755968" cy="755968"/>
          </a:xfrm>
          <a:prstGeom prst="rect">
            <a:avLst/>
          </a:prstGeom>
        </p:spPr>
      </p:pic>
      <p:cxnSp>
        <p:nvCxnSpPr>
          <p:cNvPr id="68" name="Connector: Elbow 67">
            <a:extLst>
              <a:ext uri="{FF2B5EF4-FFF2-40B4-BE49-F238E27FC236}">
                <a16:creationId xmlns:a16="http://schemas.microsoft.com/office/drawing/2014/main" id="{C1F3577D-ACAE-44F4-AD35-AED14E4AB3AD}"/>
              </a:ext>
            </a:extLst>
          </p:cNvPr>
          <p:cNvCxnSpPr>
            <a:cxnSpLocks/>
            <a:stCxn id="56" idx="2"/>
            <a:endCxn id="67" idx="0"/>
          </p:cNvCxnSpPr>
          <p:nvPr/>
        </p:nvCxnSpPr>
        <p:spPr>
          <a:xfrm rot="5400000">
            <a:off x="9911777" y="3918846"/>
            <a:ext cx="1267432" cy="135622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0474A64-DEDB-407F-906A-595AAB2496D4}"/>
              </a:ext>
            </a:extLst>
          </p:cNvPr>
          <p:cNvGrpSpPr/>
          <p:nvPr/>
        </p:nvGrpSpPr>
        <p:grpSpPr>
          <a:xfrm>
            <a:off x="9357440" y="2477276"/>
            <a:ext cx="2716091" cy="397837"/>
            <a:chOff x="5052050" y="2447489"/>
            <a:chExt cx="1570323" cy="878347"/>
          </a:xfrm>
        </p:grpSpPr>
        <p:sp>
          <p:nvSpPr>
            <p:cNvPr id="77" name="Rectangle: Rounded Corners 76">
              <a:extLst>
                <a:ext uri="{FF2B5EF4-FFF2-40B4-BE49-F238E27FC236}">
                  <a16:creationId xmlns:a16="http://schemas.microsoft.com/office/drawing/2014/main" id="{71310A84-4D0C-4B1E-B538-790B2F7C41FA}"/>
                </a:ext>
              </a:extLst>
            </p:cNvPr>
            <p:cNvSpPr/>
            <p:nvPr/>
          </p:nvSpPr>
          <p:spPr>
            <a:xfrm>
              <a:off x="5052050" y="2447489"/>
              <a:ext cx="1570323" cy="878347"/>
            </a:xfrm>
            <a:prstGeom prst="roundRect">
              <a:avLst>
                <a:gd name="adj" fmla="val 10000"/>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78" name="Rectangle: Rounded Corners 4">
              <a:extLst>
                <a:ext uri="{FF2B5EF4-FFF2-40B4-BE49-F238E27FC236}">
                  <a16:creationId xmlns:a16="http://schemas.microsoft.com/office/drawing/2014/main" id="{DCD126FD-E647-4BC3-A088-9C0963F7FC22}"/>
                </a:ext>
              </a:extLst>
            </p:cNvPr>
            <p:cNvSpPr txBox="1"/>
            <p:nvPr/>
          </p:nvSpPr>
          <p:spPr>
            <a:xfrm>
              <a:off x="5052050" y="2447489"/>
              <a:ext cx="1570323" cy="5855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Model Training</a:t>
              </a:r>
              <a:endParaRPr lang="en-SG" sz="1100" kern="1200" dirty="0"/>
            </a:p>
          </p:txBody>
        </p:sp>
      </p:grpSp>
      <p:sp>
        <p:nvSpPr>
          <p:cNvPr id="79" name="Oval 78">
            <a:extLst>
              <a:ext uri="{FF2B5EF4-FFF2-40B4-BE49-F238E27FC236}">
                <a16:creationId xmlns:a16="http://schemas.microsoft.com/office/drawing/2014/main" id="{46D5B220-2E6E-4E0B-913A-4BCEE09B0E89}"/>
              </a:ext>
            </a:extLst>
          </p:cNvPr>
          <p:cNvSpPr/>
          <p:nvPr/>
        </p:nvSpPr>
        <p:spPr>
          <a:xfrm>
            <a:off x="9462038" y="976138"/>
            <a:ext cx="350776"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7</a:t>
            </a:r>
            <a:endParaRPr lang="en-SG" sz="1600" b="1" dirty="0"/>
          </a:p>
        </p:txBody>
      </p:sp>
      <p:sp>
        <p:nvSpPr>
          <p:cNvPr id="2" name="Rectangle 1">
            <a:extLst>
              <a:ext uri="{FF2B5EF4-FFF2-40B4-BE49-F238E27FC236}">
                <a16:creationId xmlns:a16="http://schemas.microsoft.com/office/drawing/2014/main" id="{E5C2DDA1-959D-4DD6-AC41-2AFF0A4F9609}"/>
              </a:ext>
            </a:extLst>
          </p:cNvPr>
          <p:cNvSpPr/>
          <p:nvPr/>
        </p:nvSpPr>
        <p:spPr>
          <a:xfrm>
            <a:off x="9311660" y="2346037"/>
            <a:ext cx="2832713" cy="1849080"/>
          </a:xfrm>
          <a:prstGeom prst="rect">
            <a:avLst/>
          </a:prstGeom>
          <a:noFill/>
          <a:ln w="762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1EA877D-C9F8-4909-90A5-B4C2A6573DEC}"/>
              </a:ext>
            </a:extLst>
          </p:cNvPr>
          <p:cNvSpPr/>
          <p:nvPr/>
        </p:nvSpPr>
        <p:spPr>
          <a:xfrm>
            <a:off x="606425" y="123713"/>
            <a:ext cx="4743450" cy="461665"/>
          </a:xfrm>
          <a:prstGeom prst="rect">
            <a:avLst/>
          </a:prstGeom>
        </p:spPr>
        <p:txBody>
          <a:bodyPr wrap="square">
            <a:spAutoFit/>
          </a:bodyPr>
          <a:lstStyle/>
          <a:p>
            <a:pPr lvl="0">
              <a:spcAft>
                <a:spcPts val="0"/>
              </a:spcAft>
            </a:pPr>
            <a:r>
              <a:rPr lang="en-US" sz="2400" b="1" dirty="0">
                <a:latin typeface="Calibri" panose="020F0502020204030204" pitchFamily="34" charset="0"/>
                <a:ea typeface="Times New Roman" panose="02020603050405020304" pitchFamily="18" charset="0"/>
              </a:rPr>
              <a:t>System Process</a:t>
            </a:r>
            <a:endParaRPr lang="en-SG"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0875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Challenges</a:t>
            </a:r>
          </a:p>
        </p:txBody>
      </p:sp>
      <p:pic>
        <p:nvPicPr>
          <p:cNvPr id="3" name="Graphic 2" descr="Maze">
            <a:extLst>
              <a:ext uri="{FF2B5EF4-FFF2-40B4-BE49-F238E27FC236}">
                <a16:creationId xmlns:a16="http://schemas.microsoft.com/office/drawing/2014/main" id="{758AF2AD-D05B-4EC2-8DBA-323DC9776A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438399"/>
            <a:ext cx="1371600" cy="1371600"/>
          </a:xfrm>
          <a:prstGeom prst="rect">
            <a:avLst/>
          </a:prstGeom>
        </p:spPr>
      </p:pic>
    </p:spTree>
    <p:extLst>
      <p:ext uri="{BB962C8B-B14F-4D97-AF65-F5344CB8AC3E}">
        <p14:creationId xmlns:p14="http://schemas.microsoft.com/office/powerpoint/2010/main" val="2723404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DBB9-CBC0-41BA-BEF2-7D99DF268BB7}"/>
              </a:ext>
            </a:extLst>
          </p:cNvPr>
          <p:cNvSpPr>
            <a:spLocks noGrp="1"/>
          </p:cNvSpPr>
          <p:nvPr>
            <p:ph type="title"/>
          </p:nvPr>
        </p:nvSpPr>
        <p:spPr/>
        <p:txBody>
          <a:bodyPr/>
          <a:lstStyle/>
          <a:p>
            <a:pPr algn="ctr"/>
            <a:r>
              <a:rPr lang="en-US" b="1" dirty="0"/>
              <a:t>High feature dimensionality &amp; sparsity </a:t>
            </a:r>
            <a:endParaRPr lang="en-US" dirty="0"/>
          </a:p>
        </p:txBody>
      </p:sp>
      <p:pic>
        <p:nvPicPr>
          <p:cNvPr id="1026" name="Picture 2" descr="Image result for interests">
            <a:extLst>
              <a:ext uri="{FF2B5EF4-FFF2-40B4-BE49-F238E27FC236}">
                <a16:creationId xmlns:a16="http://schemas.microsoft.com/office/drawing/2014/main" id="{3F9787D3-E5EB-4D5F-ADD8-740015A82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48" t="6748" r="37478" b="21315"/>
          <a:stretch/>
        </p:blipFill>
        <p:spPr bwMode="auto">
          <a:xfrm>
            <a:off x="625706" y="2461592"/>
            <a:ext cx="1842052" cy="21104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orking">
            <a:extLst>
              <a:ext uri="{FF2B5EF4-FFF2-40B4-BE49-F238E27FC236}">
                <a16:creationId xmlns:a16="http://schemas.microsoft.com/office/drawing/2014/main" id="{6D8ADBDD-CF64-484A-B171-20C9F0D94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75939">
            <a:off x="4629439" y="2619685"/>
            <a:ext cx="2641658" cy="1761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atures">
            <a:extLst>
              <a:ext uri="{FF2B5EF4-FFF2-40B4-BE49-F238E27FC236}">
                <a16:creationId xmlns:a16="http://schemas.microsoft.com/office/drawing/2014/main" id="{03303FEE-7D75-499C-AF2C-D9A20FFE8D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826" t="4376" r="5304" b="5738"/>
          <a:stretch/>
        </p:blipFill>
        <p:spPr bwMode="auto">
          <a:xfrm>
            <a:off x="9181236" y="2271263"/>
            <a:ext cx="2706521" cy="2300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223C2B4-ADC5-43BD-92DC-199C42BD363F}"/>
              </a:ext>
            </a:extLst>
          </p:cNvPr>
          <p:cNvSpPr/>
          <p:nvPr/>
        </p:nvSpPr>
        <p:spPr>
          <a:xfrm>
            <a:off x="906972" y="5314343"/>
            <a:ext cx="1518364" cy="369332"/>
          </a:xfrm>
          <a:prstGeom prst="rect">
            <a:avLst/>
          </a:prstGeom>
        </p:spPr>
        <p:txBody>
          <a:bodyPr wrap="none">
            <a:spAutoFit/>
          </a:bodyPr>
          <a:lstStyle/>
          <a:p>
            <a:r>
              <a:rPr lang="en-SG" dirty="0">
                <a:solidFill>
                  <a:srgbClr val="1D2129"/>
                </a:solidFill>
                <a:latin typeface="Arial" panose="020B0604020202020204" pitchFamily="34" charset="0"/>
              </a:rPr>
              <a:t>510 Interests</a:t>
            </a:r>
          </a:p>
        </p:txBody>
      </p:sp>
      <p:sp>
        <p:nvSpPr>
          <p:cNvPr id="10" name="Rectangle 9">
            <a:extLst>
              <a:ext uri="{FF2B5EF4-FFF2-40B4-BE49-F238E27FC236}">
                <a16:creationId xmlns:a16="http://schemas.microsoft.com/office/drawing/2014/main" id="{15579B11-1A44-4875-B673-D24498DCB760}"/>
              </a:ext>
            </a:extLst>
          </p:cNvPr>
          <p:cNvSpPr/>
          <p:nvPr/>
        </p:nvSpPr>
        <p:spPr>
          <a:xfrm>
            <a:off x="5011889" y="5309787"/>
            <a:ext cx="2168222" cy="369332"/>
          </a:xfrm>
          <a:prstGeom prst="rect">
            <a:avLst/>
          </a:prstGeom>
        </p:spPr>
        <p:txBody>
          <a:bodyPr wrap="none">
            <a:spAutoFit/>
          </a:bodyPr>
          <a:lstStyle/>
          <a:p>
            <a:r>
              <a:rPr lang="en-SG" dirty="0">
                <a:solidFill>
                  <a:srgbClr val="1D2129"/>
                </a:solidFill>
                <a:latin typeface="Arial" panose="020B0604020202020204" pitchFamily="34" charset="0"/>
              </a:rPr>
              <a:t>203 Work Positions</a:t>
            </a:r>
          </a:p>
        </p:txBody>
      </p:sp>
      <p:sp>
        <p:nvSpPr>
          <p:cNvPr id="11" name="Rectangle 10">
            <a:extLst>
              <a:ext uri="{FF2B5EF4-FFF2-40B4-BE49-F238E27FC236}">
                <a16:creationId xmlns:a16="http://schemas.microsoft.com/office/drawing/2014/main" id="{D7EC9D8B-E31F-41F5-B88C-68BD6BC05832}"/>
              </a:ext>
            </a:extLst>
          </p:cNvPr>
          <p:cNvSpPr/>
          <p:nvPr/>
        </p:nvSpPr>
        <p:spPr>
          <a:xfrm>
            <a:off x="9473949" y="5309787"/>
            <a:ext cx="2121093" cy="369332"/>
          </a:xfrm>
          <a:prstGeom prst="rect">
            <a:avLst/>
          </a:prstGeom>
        </p:spPr>
        <p:txBody>
          <a:bodyPr wrap="none">
            <a:spAutoFit/>
          </a:bodyPr>
          <a:lstStyle/>
          <a:p>
            <a:r>
              <a:rPr lang="en-SG" dirty="0">
                <a:solidFill>
                  <a:srgbClr val="1D2129"/>
                </a:solidFill>
                <a:latin typeface="Arial" panose="020B0604020202020204" pitchFamily="34" charset="0"/>
              </a:rPr>
              <a:t>52 Image Features</a:t>
            </a:r>
          </a:p>
        </p:txBody>
      </p:sp>
    </p:spTree>
    <p:extLst>
      <p:ext uri="{BB962C8B-B14F-4D97-AF65-F5344CB8AC3E}">
        <p14:creationId xmlns:p14="http://schemas.microsoft.com/office/powerpoint/2010/main" val="268082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DBB9-CBC0-41BA-BEF2-7D99DF268BB7}"/>
              </a:ext>
            </a:extLst>
          </p:cNvPr>
          <p:cNvSpPr>
            <a:spLocks noGrp="1"/>
          </p:cNvSpPr>
          <p:nvPr>
            <p:ph type="title"/>
          </p:nvPr>
        </p:nvSpPr>
        <p:spPr/>
        <p:txBody>
          <a:bodyPr/>
          <a:lstStyle/>
          <a:p>
            <a:pPr algn="ctr"/>
            <a:r>
              <a:rPr lang="en-US" b="1" dirty="0"/>
              <a:t>High feature dimensionality &amp; sparsity </a:t>
            </a:r>
            <a:endParaRPr lang="en-US" dirty="0"/>
          </a:p>
        </p:txBody>
      </p:sp>
      <p:pic>
        <p:nvPicPr>
          <p:cNvPr id="1026" name="Picture 2" descr="Image result for interests">
            <a:extLst>
              <a:ext uri="{FF2B5EF4-FFF2-40B4-BE49-F238E27FC236}">
                <a16:creationId xmlns:a16="http://schemas.microsoft.com/office/drawing/2014/main" id="{3F9787D3-E5EB-4D5F-ADD8-740015A82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48" t="6748" r="37478" b="21315"/>
          <a:stretch/>
        </p:blipFill>
        <p:spPr bwMode="auto">
          <a:xfrm>
            <a:off x="625706" y="2461592"/>
            <a:ext cx="1842052" cy="21104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orking">
            <a:extLst>
              <a:ext uri="{FF2B5EF4-FFF2-40B4-BE49-F238E27FC236}">
                <a16:creationId xmlns:a16="http://schemas.microsoft.com/office/drawing/2014/main" id="{6D8ADBDD-CF64-484A-B171-20C9F0D94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75939">
            <a:off x="4629439" y="2619685"/>
            <a:ext cx="2641658" cy="1761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eatures">
            <a:extLst>
              <a:ext uri="{FF2B5EF4-FFF2-40B4-BE49-F238E27FC236}">
                <a16:creationId xmlns:a16="http://schemas.microsoft.com/office/drawing/2014/main" id="{03303FEE-7D75-499C-AF2C-D9A20FFE8D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826" t="4376" r="5304" b="5738"/>
          <a:stretch/>
        </p:blipFill>
        <p:spPr bwMode="auto">
          <a:xfrm>
            <a:off x="9181236" y="2271263"/>
            <a:ext cx="2706521" cy="23007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223C2B4-ADC5-43BD-92DC-199C42BD363F}"/>
              </a:ext>
            </a:extLst>
          </p:cNvPr>
          <p:cNvSpPr/>
          <p:nvPr/>
        </p:nvSpPr>
        <p:spPr>
          <a:xfrm>
            <a:off x="906972" y="5314343"/>
            <a:ext cx="1518364" cy="369332"/>
          </a:xfrm>
          <a:prstGeom prst="rect">
            <a:avLst/>
          </a:prstGeom>
        </p:spPr>
        <p:txBody>
          <a:bodyPr wrap="none">
            <a:spAutoFit/>
          </a:bodyPr>
          <a:lstStyle/>
          <a:p>
            <a:r>
              <a:rPr lang="en-SG" dirty="0">
                <a:solidFill>
                  <a:srgbClr val="1D2129"/>
                </a:solidFill>
                <a:latin typeface="Arial" panose="020B0604020202020204" pitchFamily="34" charset="0"/>
              </a:rPr>
              <a:t>510 Interests</a:t>
            </a:r>
          </a:p>
        </p:txBody>
      </p:sp>
      <p:sp>
        <p:nvSpPr>
          <p:cNvPr id="10" name="Rectangle 9">
            <a:extLst>
              <a:ext uri="{FF2B5EF4-FFF2-40B4-BE49-F238E27FC236}">
                <a16:creationId xmlns:a16="http://schemas.microsoft.com/office/drawing/2014/main" id="{15579B11-1A44-4875-B673-D24498DCB760}"/>
              </a:ext>
            </a:extLst>
          </p:cNvPr>
          <p:cNvSpPr/>
          <p:nvPr/>
        </p:nvSpPr>
        <p:spPr>
          <a:xfrm>
            <a:off x="5011889" y="5309787"/>
            <a:ext cx="2168222" cy="369332"/>
          </a:xfrm>
          <a:prstGeom prst="rect">
            <a:avLst/>
          </a:prstGeom>
        </p:spPr>
        <p:txBody>
          <a:bodyPr wrap="none">
            <a:spAutoFit/>
          </a:bodyPr>
          <a:lstStyle/>
          <a:p>
            <a:r>
              <a:rPr lang="en-SG" dirty="0">
                <a:solidFill>
                  <a:srgbClr val="1D2129"/>
                </a:solidFill>
                <a:latin typeface="Arial" panose="020B0604020202020204" pitchFamily="34" charset="0"/>
              </a:rPr>
              <a:t>203 Work Positions</a:t>
            </a:r>
          </a:p>
        </p:txBody>
      </p:sp>
      <p:sp>
        <p:nvSpPr>
          <p:cNvPr id="11" name="Rectangle 10">
            <a:extLst>
              <a:ext uri="{FF2B5EF4-FFF2-40B4-BE49-F238E27FC236}">
                <a16:creationId xmlns:a16="http://schemas.microsoft.com/office/drawing/2014/main" id="{D7EC9D8B-E31F-41F5-B88C-68BD6BC05832}"/>
              </a:ext>
            </a:extLst>
          </p:cNvPr>
          <p:cNvSpPr/>
          <p:nvPr/>
        </p:nvSpPr>
        <p:spPr>
          <a:xfrm>
            <a:off x="9473949" y="5309787"/>
            <a:ext cx="2121093" cy="369332"/>
          </a:xfrm>
          <a:prstGeom prst="rect">
            <a:avLst/>
          </a:prstGeom>
        </p:spPr>
        <p:txBody>
          <a:bodyPr wrap="none">
            <a:spAutoFit/>
          </a:bodyPr>
          <a:lstStyle/>
          <a:p>
            <a:r>
              <a:rPr lang="en-SG" dirty="0">
                <a:solidFill>
                  <a:srgbClr val="1D2129"/>
                </a:solidFill>
                <a:latin typeface="Arial" panose="020B0604020202020204" pitchFamily="34" charset="0"/>
              </a:rPr>
              <a:t>52 Image Features</a:t>
            </a:r>
          </a:p>
        </p:txBody>
      </p:sp>
      <p:sp>
        <p:nvSpPr>
          <p:cNvPr id="12" name="Rectangle 11">
            <a:extLst>
              <a:ext uri="{FF2B5EF4-FFF2-40B4-BE49-F238E27FC236}">
                <a16:creationId xmlns:a16="http://schemas.microsoft.com/office/drawing/2014/main" id="{F46C680D-71B6-48B9-BFB1-5C918961C890}"/>
              </a:ext>
            </a:extLst>
          </p:cNvPr>
          <p:cNvSpPr/>
          <p:nvPr/>
        </p:nvSpPr>
        <p:spPr>
          <a:xfrm>
            <a:off x="2425336" y="6083365"/>
            <a:ext cx="2403222" cy="369332"/>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SG" dirty="0">
                <a:solidFill>
                  <a:srgbClr val="1D2129"/>
                </a:solidFill>
                <a:latin typeface="Arial" panose="020B0604020202020204" pitchFamily="34" charset="0"/>
              </a:rPr>
              <a:t>Contextual Overlaps?</a:t>
            </a:r>
          </a:p>
        </p:txBody>
      </p:sp>
      <p:sp>
        <p:nvSpPr>
          <p:cNvPr id="13" name="Rectangle 12">
            <a:extLst>
              <a:ext uri="{FF2B5EF4-FFF2-40B4-BE49-F238E27FC236}">
                <a16:creationId xmlns:a16="http://schemas.microsoft.com/office/drawing/2014/main" id="{959A9EEF-9E2D-4AF7-8B86-CA3C30B6CC7D}"/>
              </a:ext>
            </a:extLst>
          </p:cNvPr>
          <p:cNvSpPr/>
          <p:nvPr/>
        </p:nvSpPr>
        <p:spPr>
          <a:xfrm>
            <a:off x="7094138" y="6096370"/>
            <a:ext cx="2672526" cy="369332"/>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SG" dirty="0">
                <a:solidFill>
                  <a:srgbClr val="1D2129"/>
                </a:solidFill>
                <a:latin typeface="Arial" panose="020B0604020202020204" pitchFamily="34" charset="0"/>
              </a:rPr>
              <a:t>Reduce Dimensionality?</a:t>
            </a:r>
          </a:p>
        </p:txBody>
      </p:sp>
    </p:spTree>
    <p:extLst>
      <p:ext uri="{BB962C8B-B14F-4D97-AF65-F5344CB8AC3E}">
        <p14:creationId xmlns:p14="http://schemas.microsoft.com/office/powerpoint/2010/main" val="354882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5350-2340-4106-9C38-E19DC7064386}"/>
              </a:ext>
            </a:extLst>
          </p:cNvPr>
          <p:cNvSpPr>
            <a:spLocks noGrp="1"/>
          </p:cNvSpPr>
          <p:nvPr>
            <p:ph type="title"/>
          </p:nvPr>
        </p:nvSpPr>
        <p:spPr/>
        <p:txBody>
          <a:bodyPr/>
          <a:lstStyle/>
          <a:p>
            <a:pPr algn="ctr"/>
            <a:r>
              <a:rPr lang="en-US" b="1" dirty="0"/>
              <a:t>Would individual feature classes do well in predicting ad performance?</a:t>
            </a:r>
            <a:endParaRPr lang="en-US" dirty="0"/>
          </a:p>
        </p:txBody>
      </p:sp>
      <p:pic>
        <p:nvPicPr>
          <p:cNvPr id="2050" name="Picture 2" descr="Image result for metrics">
            <a:extLst>
              <a:ext uri="{FF2B5EF4-FFF2-40B4-BE49-F238E27FC236}">
                <a16:creationId xmlns:a16="http://schemas.microsoft.com/office/drawing/2014/main" id="{31109992-31AD-42E2-B705-A8B60EC3F8F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528" b="90000" l="10000" r="90000">
                        <a14:foregroundMark x1="58298" y1="5062" x2="60205" y2="6176"/>
                        <a14:foregroundMark x1="61711" y1="9639" x2="58375" y2="15094"/>
                        <a14:foregroundMark x1="58375" y1="15094" x2="35750" y2="12830"/>
                        <a14:foregroundMark x1="35750" y1="12830" x2="35846" y2="6445"/>
                        <a14:backgroundMark x1="38750" y1="4528" x2="38750" y2="4528"/>
                        <a14:backgroundMark x1="38375" y1="6038" x2="38375" y2="6038"/>
                        <a14:backgroundMark x1="39000" y1="2075" x2="39000" y2="2075"/>
                        <a14:backgroundMark x1="34375" y1="3962" x2="53375" y2="2075"/>
                        <a14:backgroundMark x1="53375" y1="2075" x2="61125" y2="2453"/>
                        <a14:backgroundMark x1="61125" y1="2453" x2="63750" y2="8491"/>
                        <a14:backgroundMark x1="37000" y1="8491" x2="34500" y2="10000"/>
                      </a14:backgroundRemoval>
                    </a14:imgEffect>
                  </a14:imgLayer>
                </a14:imgProps>
              </a:ext>
              <a:ext uri="{28A0092B-C50C-407E-A947-70E740481C1C}">
                <a14:useLocalDpi xmlns:a14="http://schemas.microsoft.com/office/drawing/2010/main" val="0"/>
              </a:ext>
            </a:extLst>
          </a:blip>
          <a:srcRect l="19217" t="4875" r="19218" b="8911"/>
          <a:stretch/>
        </p:blipFill>
        <p:spPr bwMode="auto">
          <a:xfrm>
            <a:off x="3856381" y="2008740"/>
            <a:ext cx="4691271" cy="435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914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5350-2340-4106-9C38-E19DC7064386}"/>
              </a:ext>
            </a:extLst>
          </p:cNvPr>
          <p:cNvSpPr>
            <a:spLocks noGrp="1"/>
          </p:cNvSpPr>
          <p:nvPr>
            <p:ph type="title"/>
          </p:nvPr>
        </p:nvSpPr>
        <p:spPr/>
        <p:txBody>
          <a:bodyPr/>
          <a:lstStyle/>
          <a:p>
            <a:pPr algn="ctr"/>
            <a:r>
              <a:rPr lang="en-US" b="1" dirty="0"/>
              <a:t>Would individual feature classes do well in predicting ad performance?</a:t>
            </a:r>
            <a:endParaRPr lang="en-US" dirty="0"/>
          </a:p>
        </p:txBody>
      </p:sp>
      <p:pic>
        <p:nvPicPr>
          <p:cNvPr id="2050" name="Picture 2" descr="Image result for metrics">
            <a:extLst>
              <a:ext uri="{FF2B5EF4-FFF2-40B4-BE49-F238E27FC236}">
                <a16:creationId xmlns:a16="http://schemas.microsoft.com/office/drawing/2014/main" id="{31109992-31AD-42E2-B705-A8B60EC3F8F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528" b="90000" l="10000" r="90000">
                        <a14:foregroundMark x1="58298" y1="5062" x2="60205" y2="6176"/>
                        <a14:foregroundMark x1="61711" y1="9639" x2="58375" y2="15094"/>
                        <a14:foregroundMark x1="58375" y1="15094" x2="35750" y2="12830"/>
                        <a14:foregroundMark x1="35750" y1="12830" x2="35846" y2="6445"/>
                        <a14:backgroundMark x1="38750" y1="4528" x2="38750" y2="4528"/>
                        <a14:backgroundMark x1="38375" y1="6038" x2="38375" y2="6038"/>
                        <a14:backgroundMark x1="39000" y1="2075" x2="39000" y2="2075"/>
                        <a14:backgroundMark x1="34375" y1="3962" x2="53375" y2="2075"/>
                        <a14:backgroundMark x1="53375" y1="2075" x2="61125" y2="2453"/>
                        <a14:backgroundMark x1="61125" y1="2453" x2="63750" y2="8491"/>
                        <a14:backgroundMark x1="37000" y1="8491" x2="34500" y2="10000"/>
                      </a14:backgroundRemoval>
                    </a14:imgEffect>
                  </a14:imgLayer>
                </a14:imgProps>
              </a:ext>
              <a:ext uri="{28A0092B-C50C-407E-A947-70E740481C1C}">
                <a14:useLocalDpi xmlns:a14="http://schemas.microsoft.com/office/drawing/2010/main" val="0"/>
              </a:ext>
            </a:extLst>
          </a:blip>
          <a:srcRect l="19217" t="4875" r="19218" b="8911"/>
          <a:stretch/>
        </p:blipFill>
        <p:spPr bwMode="auto">
          <a:xfrm>
            <a:off x="3856381" y="2008740"/>
            <a:ext cx="4691271" cy="43523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958E24-6AF3-439A-93BB-CAEF47DF9146}"/>
              </a:ext>
            </a:extLst>
          </p:cNvPr>
          <p:cNvSpPr/>
          <p:nvPr/>
        </p:nvSpPr>
        <p:spPr>
          <a:xfrm>
            <a:off x="921992" y="4000226"/>
            <a:ext cx="2185214" cy="369332"/>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SG" dirty="0">
                <a:solidFill>
                  <a:srgbClr val="1D2129"/>
                </a:solidFill>
                <a:latin typeface="Arial" panose="020B0604020202020204" pitchFamily="34" charset="0"/>
              </a:rPr>
              <a:t>Mixed Input Models</a:t>
            </a:r>
          </a:p>
        </p:txBody>
      </p:sp>
      <p:sp>
        <p:nvSpPr>
          <p:cNvPr id="5" name="Rectangle 4">
            <a:extLst>
              <a:ext uri="{FF2B5EF4-FFF2-40B4-BE49-F238E27FC236}">
                <a16:creationId xmlns:a16="http://schemas.microsoft.com/office/drawing/2014/main" id="{BF3046C3-98E2-4E29-B809-44A8C6011E33}"/>
              </a:ext>
            </a:extLst>
          </p:cNvPr>
          <p:cNvSpPr/>
          <p:nvPr/>
        </p:nvSpPr>
        <p:spPr>
          <a:xfrm>
            <a:off x="9296827" y="3815560"/>
            <a:ext cx="2056973" cy="369332"/>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SG" dirty="0">
                <a:solidFill>
                  <a:srgbClr val="1D2129"/>
                </a:solidFill>
                <a:latin typeface="Arial" panose="020B0604020202020204" pitchFamily="34" charset="0"/>
              </a:rPr>
              <a:t>Linear Regression</a:t>
            </a:r>
          </a:p>
        </p:txBody>
      </p:sp>
    </p:spTree>
    <p:extLst>
      <p:ext uri="{BB962C8B-B14F-4D97-AF65-F5344CB8AC3E}">
        <p14:creationId xmlns:p14="http://schemas.microsoft.com/office/powerpoint/2010/main" val="103604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A18D-D6DD-4AF1-85E1-3129D5609D14}"/>
              </a:ext>
            </a:extLst>
          </p:cNvPr>
          <p:cNvSpPr>
            <a:spLocks noGrp="1"/>
          </p:cNvSpPr>
          <p:nvPr>
            <p:ph type="title"/>
          </p:nvPr>
        </p:nvSpPr>
        <p:spPr/>
        <p:txBody>
          <a:bodyPr/>
          <a:lstStyle/>
          <a:p>
            <a:pPr algn="ctr"/>
            <a:r>
              <a:rPr lang="en-US" b="1" dirty="0"/>
              <a:t>Our models aren’t very accurate </a:t>
            </a:r>
            <a:endParaRPr lang="en-US" dirty="0"/>
          </a:p>
        </p:txBody>
      </p:sp>
      <p:graphicFrame>
        <p:nvGraphicFramePr>
          <p:cNvPr id="4" name="Table 3">
            <a:extLst>
              <a:ext uri="{FF2B5EF4-FFF2-40B4-BE49-F238E27FC236}">
                <a16:creationId xmlns:a16="http://schemas.microsoft.com/office/drawing/2014/main" id="{17272E18-8BDE-443F-A281-0A4649364FBF}"/>
              </a:ext>
            </a:extLst>
          </p:cNvPr>
          <p:cNvGraphicFramePr>
            <a:graphicFrameLocks noGrp="1"/>
          </p:cNvGraphicFramePr>
          <p:nvPr>
            <p:extLst>
              <p:ext uri="{D42A27DB-BD31-4B8C-83A1-F6EECF244321}">
                <p14:modId xmlns:p14="http://schemas.microsoft.com/office/powerpoint/2010/main" val="1594549048"/>
              </p:ext>
            </p:extLst>
          </p:nvPr>
        </p:nvGraphicFramePr>
        <p:xfrm>
          <a:off x="2414269" y="1989612"/>
          <a:ext cx="7358381" cy="3306286"/>
        </p:xfrm>
        <a:graphic>
          <a:graphicData uri="http://schemas.openxmlformats.org/drawingml/2006/table">
            <a:tbl>
              <a:tblPr firstRow="1" firstCol="1" bandRow="1">
                <a:tableStyleId>{B301B821-A1FF-4177-AEE7-76D212191A09}</a:tableStyleId>
              </a:tblPr>
              <a:tblGrid>
                <a:gridCol w="3129263">
                  <a:extLst>
                    <a:ext uri="{9D8B030D-6E8A-4147-A177-3AD203B41FA5}">
                      <a16:colId xmlns:a16="http://schemas.microsoft.com/office/drawing/2014/main" val="1097369018"/>
                    </a:ext>
                  </a:extLst>
                </a:gridCol>
                <a:gridCol w="2100368">
                  <a:extLst>
                    <a:ext uri="{9D8B030D-6E8A-4147-A177-3AD203B41FA5}">
                      <a16:colId xmlns:a16="http://schemas.microsoft.com/office/drawing/2014/main" val="1748380991"/>
                    </a:ext>
                  </a:extLst>
                </a:gridCol>
                <a:gridCol w="2128750">
                  <a:extLst>
                    <a:ext uri="{9D8B030D-6E8A-4147-A177-3AD203B41FA5}">
                      <a16:colId xmlns:a16="http://schemas.microsoft.com/office/drawing/2014/main" val="2209032743"/>
                    </a:ext>
                  </a:extLst>
                </a:gridCol>
              </a:tblGrid>
              <a:tr h="340854">
                <a:tc>
                  <a:txBody>
                    <a:bodyPr/>
                    <a:lstStyle/>
                    <a:p>
                      <a:pPr>
                        <a:spcAft>
                          <a:spcPts val="0"/>
                        </a:spcAft>
                      </a:pPr>
                      <a:r>
                        <a:rPr lang="en-US" sz="20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ctr">
                        <a:spcAft>
                          <a:spcPts val="0"/>
                        </a:spcAft>
                      </a:pPr>
                      <a:r>
                        <a:rPr lang="en-US" sz="2000" dirty="0">
                          <a:effectLst/>
                        </a:rPr>
                        <a:t>Results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398061638"/>
                  </a:ext>
                </a:extLst>
              </a:tr>
              <a:tr h="340854">
                <a:tc>
                  <a:txBody>
                    <a:bodyPr/>
                    <a:lstStyle/>
                    <a:p>
                      <a:pPr>
                        <a:spcAft>
                          <a:spcPts val="0"/>
                        </a:spcAft>
                      </a:pPr>
                      <a:r>
                        <a:rPr lang="en-US" sz="2000">
                          <a:effectLst/>
                        </a:rPr>
                        <a:t>Model</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CPC (Features)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CTR (Features)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90686262"/>
                  </a:ext>
                </a:extLst>
              </a:tr>
              <a:tr h="238598">
                <a:tc>
                  <a:txBody>
                    <a:bodyPr/>
                    <a:lstStyle/>
                    <a:p>
                      <a:pPr>
                        <a:spcAft>
                          <a:spcPts val="0"/>
                        </a:spcAft>
                      </a:pPr>
                      <a:r>
                        <a:rPr lang="en-US" sz="1400">
                          <a:effectLst/>
                        </a:rPr>
                        <a:t>Linear Regression (Interest)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0.1146 (48)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0.1463 (59)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257812"/>
                  </a:ext>
                </a:extLst>
              </a:tr>
              <a:tr h="238598">
                <a:tc>
                  <a:txBody>
                    <a:bodyPr/>
                    <a:lstStyle/>
                    <a:p>
                      <a:pPr>
                        <a:spcAft>
                          <a:spcPts val="0"/>
                        </a:spcAft>
                      </a:pPr>
                      <a:r>
                        <a:rPr lang="en-US" sz="1400">
                          <a:effectLst/>
                        </a:rPr>
                        <a:t>Linear Regression (Work)</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0.1318 (18)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0.0149 (28)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63529184"/>
                  </a:ext>
                </a:extLst>
              </a:tr>
              <a:tr h="238598">
                <a:tc>
                  <a:txBody>
                    <a:bodyPr/>
                    <a:lstStyle/>
                    <a:p>
                      <a:pPr>
                        <a:spcAft>
                          <a:spcPts val="0"/>
                        </a:spcAft>
                      </a:pPr>
                      <a:r>
                        <a:rPr lang="en-US" sz="1400">
                          <a:effectLst/>
                        </a:rPr>
                        <a:t>Linear Regression (Location)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0.0949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0.09492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5364277"/>
                  </a:ext>
                </a:extLst>
              </a:tr>
              <a:tr h="238598">
                <a:tc>
                  <a:txBody>
                    <a:bodyPr/>
                    <a:lstStyle/>
                    <a:p>
                      <a:pPr>
                        <a:spcAft>
                          <a:spcPts val="0"/>
                        </a:spcAft>
                      </a:pPr>
                      <a:r>
                        <a:rPr lang="en-US" sz="1400">
                          <a:effectLst/>
                        </a:rPr>
                        <a:t>Linear Regression (Images)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a:t>
                      </a:r>
                      <a:r>
                        <a:rPr lang="en-SG" sz="1400">
                          <a:effectLst/>
                        </a:rPr>
                        <a:t>01499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a:t>
                      </a:r>
                      <a:r>
                        <a:rPr lang="en-SG" sz="1400">
                          <a:effectLst/>
                        </a:rPr>
                        <a:t>01499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44118505"/>
                  </a:ext>
                </a:extLst>
              </a:tr>
              <a:tr h="238598">
                <a:tc>
                  <a:txBody>
                    <a:bodyPr/>
                    <a:lstStyle/>
                    <a:p>
                      <a:pPr>
                        <a:spcAft>
                          <a:spcPts val="0"/>
                        </a:spcAft>
                      </a:pPr>
                      <a:r>
                        <a:rPr lang="en-US" sz="1400">
                          <a:effectLst/>
                        </a:rPr>
                        <a:t>Linear Regression (Interest + Work)</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0.1162 (59 + 18)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0.1457 (59 + 18)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60627808"/>
                  </a:ext>
                </a:extLst>
              </a:tr>
              <a:tr h="238598">
                <a:tc>
                  <a:txBody>
                    <a:bodyPr/>
                    <a:lstStyle/>
                    <a:p>
                      <a:pPr>
                        <a:spcAft>
                          <a:spcPts val="0"/>
                        </a:spcAft>
                      </a:pPr>
                      <a:r>
                        <a:rPr lang="en-US" sz="1400">
                          <a:effectLst/>
                        </a:rPr>
                        <a:t>Linear Regression (Work + Country)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0.2219 (28 + 36)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0.1071 (28 + 36)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3913773"/>
                  </a:ext>
                </a:extLst>
              </a:tr>
              <a:tr h="238598">
                <a:tc>
                  <a:txBody>
                    <a:bodyPr/>
                    <a:lstStyle/>
                    <a:p>
                      <a:pPr>
                        <a:spcAft>
                          <a:spcPts val="0"/>
                        </a:spcAft>
                      </a:pPr>
                      <a:r>
                        <a:rPr lang="en-US" sz="1400">
                          <a:effectLst/>
                        </a:rPr>
                        <a:t>Linear Regression (Interest + Country)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0.2605 (59 + 36)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0.1986 (59 + 36)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4155630"/>
                  </a:ext>
                </a:extLst>
              </a:tr>
              <a:tr h="477196">
                <a:tc>
                  <a:txBody>
                    <a:bodyPr/>
                    <a:lstStyle/>
                    <a:p>
                      <a:pPr>
                        <a:spcAft>
                          <a:spcPts val="0"/>
                        </a:spcAft>
                      </a:pPr>
                      <a:r>
                        <a:rPr lang="en-US" sz="1400" dirty="0">
                          <a:effectLst/>
                        </a:rPr>
                        <a:t>Linear Regression (Interest + Work + Country)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a:lnSpc>
                          <a:spcPct val="107000"/>
                        </a:lnSpc>
                        <a:spcAft>
                          <a:spcPts val="0"/>
                        </a:spcAft>
                      </a:pPr>
                      <a:r>
                        <a:rPr lang="en-SG" sz="1400">
                          <a:effectLst/>
                        </a:rPr>
                        <a:t>0.2465 (48 + 28 + 36)</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solidFill>
                      <a:schemeClr val="accent4">
                        <a:lumMod val="20000"/>
                        <a:lumOff val="80000"/>
                      </a:schemeClr>
                    </a:solidFill>
                  </a:tcPr>
                </a:tc>
                <a:tc>
                  <a:txBody>
                    <a:bodyPr/>
                    <a:lstStyle/>
                    <a:p>
                      <a:pPr>
                        <a:lnSpc>
                          <a:spcPct val="107000"/>
                        </a:lnSpc>
                        <a:spcAft>
                          <a:spcPts val="0"/>
                        </a:spcAft>
                      </a:pPr>
                      <a:r>
                        <a:rPr lang="en-SG" sz="1400" dirty="0">
                          <a:effectLst/>
                        </a:rPr>
                        <a:t>0.2643 (59 + 18 + 36)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2339720630"/>
                  </a:ext>
                </a:extLst>
              </a:tr>
              <a:tr h="477196">
                <a:tc>
                  <a:txBody>
                    <a:bodyPr/>
                    <a:lstStyle/>
                    <a:p>
                      <a:pPr>
                        <a:spcAft>
                          <a:spcPts val="0"/>
                        </a:spcAft>
                      </a:pPr>
                      <a:r>
                        <a:rPr lang="en-US" sz="1400">
                          <a:effectLst/>
                        </a:rPr>
                        <a:t>Mixed Input Model (see “Combine all feature categories)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0.01017 (ic1)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dirty="0">
                          <a:effectLst/>
                        </a:rPr>
                        <a:t>0.057944 (iwc1)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4381923"/>
                  </a:ext>
                </a:extLst>
              </a:tr>
            </a:tbl>
          </a:graphicData>
        </a:graphic>
      </p:graphicFrame>
      <p:sp>
        <p:nvSpPr>
          <p:cNvPr id="5" name="Rectangle 4">
            <a:extLst>
              <a:ext uri="{FF2B5EF4-FFF2-40B4-BE49-F238E27FC236}">
                <a16:creationId xmlns:a16="http://schemas.microsoft.com/office/drawing/2014/main" id="{98575855-0482-4A67-9F34-C99ECA90A03C}"/>
              </a:ext>
            </a:extLst>
          </p:cNvPr>
          <p:cNvSpPr/>
          <p:nvPr/>
        </p:nvSpPr>
        <p:spPr>
          <a:xfrm>
            <a:off x="2414268" y="5715685"/>
            <a:ext cx="7358381" cy="369332"/>
          </a:xfrm>
          <a:prstGeom prst="rect">
            <a:avLst/>
          </a:prstGeom>
        </p:spPr>
        <p:txBody>
          <a:bodyPr wrap="square">
            <a:spAutoFit/>
          </a:bodyPr>
          <a:lstStyle/>
          <a:p>
            <a:pPr lvl="0" algn="ctr">
              <a:spcAft>
                <a:spcPts val="0"/>
              </a:spcAft>
            </a:pPr>
            <a:r>
              <a:rPr lang="en-US" b="1" dirty="0">
                <a:latin typeface="Calibri" panose="020F0502020204030204" pitchFamily="34" charset="0"/>
                <a:ea typeface="Times New Roman" panose="02020603050405020304" pitchFamily="18" charset="0"/>
                <a:cs typeface="Calibri" panose="020F0502020204030204" pitchFamily="34" charset="0"/>
              </a:rPr>
              <a:t>The best feature combination only answers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0.2465</a:t>
            </a:r>
            <a:r>
              <a:rPr lang="en-US" b="1" dirty="0">
                <a:latin typeface="Calibri" panose="020F0502020204030204" pitchFamily="34" charset="0"/>
                <a:ea typeface="Times New Roman" panose="02020603050405020304" pitchFamily="18" charset="0"/>
                <a:cs typeface="Calibri" panose="020F0502020204030204" pitchFamily="34" charset="0"/>
              </a:rPr>
              <a:t> of variance. </a:t>
            </a:r>
          </a:p>
        </p:txBody>
      </p:sp>
    </p:spTree>
    <p:extLst>
      <p:ext uri="{BB962C8B-B14F-4D97-AF65-F5344CB8AC3E}">
        <p14:creationId xmlns:p14="http://schemas.microsoft.com/office/powerpoint/2010/main" val="3375846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Implementation</a:t>
            </a:r>
          </a:p>
        </p:txBody>
      </p:sp>
      <p:pic>
        <p:nvPicPr>
          <p:cNvPr id="4" name="Picture 2" descr="Image result for implementation">
            <a:extLst>
              <a:ext uri="{FF2B5EF4-FFF2-40B4-BE49-F238E27FC236}">
                <a16:creationId xmlns:a16="http://schemas.microsoft.com/office/drawing/2014/main" id="{1BCDD50A-2C95-471D-B8F4-5939FEA6CD88}"/>
              </a:ext>
            </a:extLst>
          </p:cNvPr>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tretch/>
        </p:blipFill>
        <p:spPr bwMode="auto">
          <a:xfrm>
            <a:off x="838200" y="2438399"/>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CA1B81-5624-45CF-A323-D2521E2D02D7}"/>
              </a:ext>
            </a:extLst>
          </p:cNvPr>
          <p:cNvSpPr>
            <a:spLocks noGrp="1"/>
          </p:cNvSpPr>
          <p:nvPr>
            <p:ph type="title"/>
          </p:nvPr>
        </p:nvSpPr>
        <p:spPr/>
        <p:txBody>
          <a:bodyPr/>
          <a:lstStyle/>
          <a:p>
            <a:r>
              <a:rPr lang="en-US" b="1" dirty="0"/>
              <a:t>Phases</a:t>
            </a:r>
            <a:endParaRPr lang="en-US" dirty="0"/>
          </a:p>
        </p:txBody>
      </p:sp>
      <p:pic>
        <p:nvPicPr>
          <p:cNvPr id="6152" name="Picture 8" descr="Related image">
            <a:extLst>
              <a:ext uri="{FF2B5EF4-FFF2-40B4-BE49-F238E27FC236}">
                <a16:creationId xmlns:a16="http://schemas.microsoft.com/office/drawing/2014/main" id="{90C8223E-DDC3-4CA0-BCFA-C0CC2829D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826" y="2239618"/>
            <a:ext cx="2398643" cy="239864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data understanding icon">
            <a:extLst>
              <a:ext uri="{FF2B5EF4-FFF2-40B4-BE49-F238E27FC236}">
                <a16:creationId xmlns:a16="http://schemas.microsoft.com/office/drawing/2014/main" id="{9BA15825-5464-447C-938A-38C10CB37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046" y="2229679"/>
            <a:ext cx="2398642" cy="2398642"/>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data understanding icon">
            <a:extLst>
              <a:ext uri="{FF2B5EF4-FFF2-40B4-BE49-F238E27FC236}">
                <a16:creationId xmlns:a16="http://schemas.microsoft.com/office/drawing/2014/main" id="{7BC935B5-9AE4-4601-AE7A-8CDFDD8A5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4265" y="2389354"/>
            <a:ext cx="2099169" cy="209916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90C0B080-3C1B-4EA2-AEDB-298435F8971B}"/>
              </a:ext>
            </a:extLst>
          </p:cNvPr>
          <p:cNvCxnSpPr>
            <a:cxnSpLocks/>
          </p:cNvCxnSpPr>
          <p:nvPr/>
        </p:nvCxnSpPr>
        <p:spPr>
          <a:xfrm>
            <a:off x="4467225" y="2352261"/>
            <a:ext cx="0" cy="228600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924D07B-C510-456A-8DA1-0F0A8D66DDA8}"/>
              </a:ext>
            </a:extLst>
          </p:cNvPr>
          <p:cNvCxnSpPr>
            <a:cxnSpLocks/>
          </p:cNvCxnSpPr>
          <p:nvPr/>
        </p:nvCxnSpPr>
        <p:spPr>
          <a:xfrm>
            <a:off x="8286750" y="2304637"/>
            <a:ext cx="0" cy="2333624"/>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1711EFB-D38C-4900-A595-C005A2D465D9}"/>
              </a:ext>
            </a:extLst>
          </p:cNvPr>
          <p:cNvSpPr/>
          <p:nvPr/>
        </p:nvSpPr>
        <p:spPr>
          <a:xfrm>
            <a:off x="1018319" y="5187191"/>
            <a:ext cx="2813655" cy="369332"/>
          </a:xfrm>
          <a:prstGeom prst="rect">
            <a:avLst/>
          </a:prstGeom>
        </p:spPr>
        <p:txBody>
          <a:bodyPr wrap="none">
            <a:spAutoFit/>
          </a:bodyPr>
          <a:lstStyle/>
          <a:p>
            <a:r>
              <a:rPr lang="en-SG" dirty="0">
                <a:solidFill>
                  <a:srgbClr val="1D2129"/>
                </a:solidFill>
                <a:latin typeface="Arial" panose="020B0604020202020204" pitchFamily="34" charset="0"/>
              </a:rPr>
              <a:t>Exploratory Data Analysis</a:t>
            </a:r>
          </a:p>
        </p:txBody>
      </p:sp>
      <p:sp>
        <p:nvSpPr>
          <p:cNvPr id="25" name="Rectangle 24">
            <a:extLst>
              <a:ext uri="{FF2B5EF4-FFF2-40B4-BE49-F238E27FC236}">
                <a16:creationId xmlns:a16="http://schemas.microsoft.com/office/drawing/2014/main" id="{3E7ED138-CC10-4020-A43E-5CAF57D9F9DE}"/>
              </a:ext>
            </a:extLst>
          </p:cNvPr>
          <p:cNvSpPr/>
          <p:nvPr/>
        </p:nvSpPr>
        <p:spPr>
          <a:xfrm>
            <a:off x="4866891" y="5187191"/>
            <a:ext cx="2864951" cy="369332"/>
          </a:xfrm>
          <a:prstGeom prst="rect">
            <a:avLst/>
          </a:prstGeom>
        </p:spPr>
        <p:txBody>
          <a:bodyPr wrap="none">
            <a:spAutoFit/>
          </a:bodyPr>
          <a:lstStyle/>
          <a:p>
            <a:r>
              <a:rPr lang="en-SG" dirty="0">
                <a:solidFill>
                  <a:srgbClr val="1D2129"/>
                </a:solidFill>
                <a:latin typeface="Arial" panose="020B0604020202020204" pitchFamily="34" charset="0"/>
              </a:rPr>
              <a:t>Extract , Clean, Transform</a:t>
            </a:r>
          </a:p>
        </p:txBody>
      </p:sp>
      <p:sp>
        <p:nvSpPr>
          <p:cNvPr id="26" name="Rectangle 25">
            <a:extLst>
              <a:ext uri="{FF2B5EF4-FFF2-40B4-BE49-F238E27FC236}">
                <a16:creationId xmlns:a16="http://schemas.microsoft.com/office/drawing/2014/main" id="{44EEFCF0-6578-4D48-9320-BD67F0E16CD8}"/>
              </a:ext>
            </a:extLst>
          </p:cNvPr>
          <p:cNvSpPr/>
          <p:nvPr/>
        </p:nvSpPr>
        <p:spPr>
          <a:xfrm>
            <a:off x="9572443" y="5187191"/>
            <a:ext cx="902811" cy="369332"/>
          </a:xfrm>
          <a:prstGeom prst="rect">
            <a:avLst/>
          </a:prstGeom>
        </p:spPr>
        <p:txBody>
          <a:bodyPr wrap="none">
            <a:spAutoFit/>
          </a:bodyPr>
          <a:lstStyle/>
          <a:p>
            <a:r>
              <a:rPr lang="en-SG" dirty="0">
                <a:solidFill>
                  <a:srgbClr val="1D2129"/>
                </a:solidFill>
                <a:latin typeface="Arial" panose="020B0604020202020204" pitchFamily="34" charset="0"/>
              </a:rPr>
              <a:t>Predict</a:t>
            </a:r>
          </a:p>
        </p:txBody>
      </p:sp>
    </p:spTree>
    <p:extLst>
      <p:ext uri="{BB962C8B-B14F-4D97-AF65-F5344CB8AC3E}">
        <p14:creationId xmlns:p14="http://schemas.microsoft.com/office/powerpoint/2010/main" val="21982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10F1190-560B-4670-A1F8-413BF09602FA}"/>
              </a:ext>
            </a:extLst>
          </p:cNvPr>
          <p:cNvCxnSpPr>
            <a:cxnSpLocks/>
          </p:cNvCxnSpPr>
          <p:nvPr/>
        </p:nvCxnSpPr>
        <p:spPr>
          <a:xfrm flipH="1">
            <a:off x="3962400" y="3457161"/>
            <a:ext cx="82296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6152" name="Picture 8" descr="Related image">
            <a:extLst>
              <a:ext uri="{FF2B5EF4-FFF2-40B4-BE49-F238E27FC236}">
                <a16:creationId xmlns:a16="http://schemas.microsoft.com/office/drawing/2014/main" id="{90C8223E-DDC3-4CA0-BCFA-C0CC2829D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826" y="2239618"/>
            <a:ext cx="2398643" cy="239864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1711EFB-D38C-4900-A595-C005A2D465D9}"/>
              </a:ext>
            </a:extLst>
          </p:cNvPr>
          <p:cNvSpPr/>
          <p:nvPr/>
        </p:nvSpPr>
        <p:spPr>
          <a:xfrm>
            <a:off x="1018319" y="5187191"/>
            <a:ext cx="2813655" cy="369332"/>
          </a:xfrm>
          <a:prstGeom prst="rect">
            <a:avLst/>
          </a:prstGeom>
        </p:spPr>
        <p:txBody>
          <a:bodyPr wrap="none">
            <a:spAutoFit/>
          </a:bodyPr>
          <a:lstStyle/>
          <a:p>
            <a:r>
              <a:rPr lang="en-SG" dirty="0">
                <a:solidFill>
                  <a:srgbClr val="1D2129"/>
                </a:solidFill>
                <a:latin typeface="Arial" panose="020B0604020202020204" pitchFamily="34" charset="0"/>
              </a:rPr>
              <a:t>Exploratory Data Analysis</a:t>
            </a:r>
          </a:p>
        </p:txBody>
      </p:sp>
    </p:spTree>
    <p:extLst>
      <p:ext uri="{BB962C8B-B14F-4D97-AF65-F5344CB8AC3E}">
        <p14:creationId xmlns:p14="http://schemas.microsoft.com/office/powerpoint/2010/main" val="63919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tx1"/>
                </a:solidFill>
                <a:latin typeface="+mj-lt"/>
                <a:ea typeface="+mj-ea"/>
                <a:cs typeface="+mj-cs"/>
              </a:rPr>
              <a:t>Recap…</a:t>
            </a:r>
          </a:p>
        </p:txBody>
      </p:sp>
      <p:pic>
        <p:nvPicPr>
          <p:cNvPr id="3" name="Graphic 2" descr="Beginning">
            <a:extLst>
              <a:ext uri="{FF2B5EF4-FFF2-40B4-BE49-F238E27FC236}">
                <a16:creationId xmlns:a16="http://schemas.microsoft.com/office/drawing/2014/main" id="{2AE03CBF-38B5-4633-A8B8-5FB2D5361E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438399"/>
            <a:ext cx="1371600" cy="1371600"/>
          </a:xfrm>
          <a:prstGeom prst="rect">
            <a:avLst/>
          </a:prstGeom>
        </p:spPr>
      </p:pic>
    </p:spTree>
    <p:extLst>
      <p:ext uri="{BB962C8B-B14F-4D97-AF65-F5344CB8AC3E}">
        <p14:creationId xmlns:p14="http://schemas.microsoft.com/office/powerpoint/2010/main" val="2814113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Da</a:t>
            </a:r>
            <a:r>
              <a:rPr lang="en-US" b="1" dirty="0"/>
              <a:t>ta Exploration &amp; Understanding</a:t>
            </a:r>
            <a:endParaRPr lang="en-US" dirty="0"/>
          </a:p>
        </p:txBody>
      </p:sp>
      <p:pic>
        <p:nvPicPr>
          <p:cNvPr id="6" name="Picture 8" descr="Related image">
            <a:extLst>
              <a:ext uri="{FF2B5EF4-FFF2-40B4-BE49-F238E27FC236}">
                <a16:creationId xmlns:a16="http://schemas.microsoft.com/office/drawing/2014/main" id="{C4277851-005E-4F34-BFC0-68B7FBB95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23221"/>
            <a:ext cx="876300" cy="876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C67AE9E1-7B34-4084-8AB3-A0E47E5D821D}"/>
              </a:ext>
            </a:extLst>
          </p:cNvPr>
          <p:cNvGraphicFramePr>
            <a:graphicFrameLocks noGrp="1"/>
          </p:cNvGraphicFramePr>
          <p:nvPr>
            <p:extLst>
              <p:ext uri="{D42A27DB-BD31-4B8C-83A1-F6EECF244321}">
                <p14:modId xmlns:p14="http://schemas.microsoft.com/office/powerpoint/2010/main" val="3344717624"/>
              </p:ext>
            </p:extLst>
          </p:nvPr>
        </p:nvGraphicFramePr>
        <p:xfrm>
          <a:off x="838200" y="1399521"/>
          <a:ext cx="4895850" cy="5040000"/>
        </p:xfrm>
        <a:graphic>
          <a:graphicData uri="http://schemas.openxmlformats.org/drawingml/2006/table">
            <a:tbl>
              <a:tblPr/>
              <a:tblGrid>
                <a:gridCol w="2133649">
                  <a:extLst>
                    <a:ext uri="{9D8B030D-6E8A-4147-A177-3AD203B41FA5}">
                      <a16:colId xmlns:a16="http://schemas.microsoft.com/office/drawing/2014/main" val="2535712592"/>
                    </a:ext>
                  </a:extLst>
                </a:gridCol>
                <a:gridCol w="2762201">
                  <a:extLst>
                    <a:ext uri="{9D8B030D-6E8A-4147-A177-3AD203B41FA5}">
                      <a16:colId xmlns:a16="http://schemas.microsoft.com/office/drawing/2014/main" val="2588394269"/>
                    </a:ext>
                  </a:extLst>
                </a:gridCol>
              </a:tblGrid>
              <a:tr h="252000">
                <a:tc>
                  <a:txBody>
                    <a:bodyPr/>
                    <a:lstStyle/>
                    <a:p>
                      <a:pPr>
                        <a:lnSpc>
                          <a:spcPct val="107000"/>
                        </a:lnSpc>
                        <a:spcAft>
                          <a:spcPts val="0"/>
                        </a:spcAft>
                      </a:pPr>
                      <a:r>
                        <a:rPr lang="en-SG" sz="1000">
                          <a:effectLst/>
                        </a:rPr>
                        <a:t>Columns names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tc>
                  <a:txBody>
                    <a:bodyPr/>
                    <a:lstStyle/>
                    <a:p>
                      <a:pPr>
                        <a:lnSpc>
                          <a:spcPct val="107000"/>
                        </a:lnSpc>
                        <a:spcAft>
                          <a:spcPts val="0"/>
                        </a:spcAft>
                      </a:pPr>
                      <a:r>
                        <a:rPr lang="en-SG" sz="1000" dirty="0">
                          <a:effectLst/>
                        </a:rPr>
                        <a:t>Description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extLst>
                  <a:ext uri="{0D108BD9-81ED-4DB2-BD59-A6C34878D82A}">
                    <a16:rowId xmlns:a16="http://schemas.microsoft.com/office/drawing/2014/main" val="222583248"/>
                  </a:ext>
                </a:extLst>
              </a:tr>
              <a:tr h="252000">
                <a:tc>
                  <a:txBody>
                    <a:bodyPr/>
                    <a:lstStyle/>
                    <a:p>
                      <a:pPr>
                        <a:lnSpc>
                          <a:spcPct val="107000"/>
                        </a:lnSpc>
                        <a:spcAft>
                          <a:spcPts val="0"/>
                        </a:spcAft>
                      </a:pPr>
                      <a:r>
                        <a:rPr lang="en-SG" sz="1000">
                          <a:effectLst/>
                        </a:rPr>
                        <a:t>Year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25419293"/>
                  </a:ext>
                </a:extLst>
              </a:tr>
              <a:tr h="252000">
                <a:tc>
                  <a:txBody>
                    <a:bodyPr/>
                    <a:lstStyle/>
                    <a:p>
                      <a:pPr>
                        <a:lnSpc>
                          <a:spcPct val="107000"/>
                        </a:lnSpc>
                        <a:spcAft>
                          <a:spcPts val="0"/>
                        </a:spcAft>
                      </a:pPr>
                      <a:r>
                        <a:rPr lang="en-SG" sz="1000">
                          <a:effectLst/>
                        </a:rPr>
                        <a:t>Month</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87431630"/>
                  </a:ext>
                </a:extLst>
              </a:tr>
              <a:tr h="252000">
                <a:tc>
                  <a:txBody>
                    <a:bodyPr/>
                    <a:lstStyle/>
                    <a:p>
                      <a:pPr>
                        <a:lnSpc>
                          <a:spcPct val="107000"/>
                        </a:lnSpc>
                        <a:spcAft>
                          <a:spcPts val="0"/>
                        </a:spcAft>
                      </a:pPr>
                      <a:r>
                        <a:rPr lang="en-SG" sz="1000" dirty="0">
                          <a:effectLst/>
                        </a:rPr>
                        <a:t>Account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Account name as stated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09394993"/>
                  </a:ext>
                </a:extLst>
              </a:tr>
              <a:tr h="252000">
                <a:tc>
                  <a:txBody>
                    <a:bodyPr/>
                    <a:lstStyle/>
                    <a:p>
                      <a:pPr>
                        <a:lnSpc>
                          <a:spcPct val="107000"/>
                        </a:lnSpc>
                        <a:spcAft>
                          <a:spcPts val="0"/>
                        </a:spcAft>
                      </a:pPr>
                      <a:r>
                        <a:rPr lang="en-SG" sz="1000">
                          <a:effectLst/>
                        </a:rPr>
                        <a:t>Campaign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97153328"/>
                  </a:ext>
                </a:extLst>
              </a:tr>
              <a:tr h="252000">
                <a:tc>
                  <a:txBody>
                    <a:bodyPr/>
                    <a:lstStyle/>
                    <a:p>
                      <a:pPr>
                        <a:lnSpc>
                          <a:spcPct val="107000"/>
                        </a:lnSpc>
                        <a:spcAft>
                          <a:spcPts val="0"/>
                        </a:spcAft>
                      </a:pPr>
                      <a:r>
                        <a:rPr lang="en-SG" sz="1000">
                          <a:effectLst/>
                        </a:rPr>
                        <a:t>Campaign objective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62445023"/>
                  </a:ext>
                </a:extLst>
              </a:tr>
              <a:tr h="252000">
                <a:tc>
                  <a:txBody>
                    <a:bodyPr/>
                    <a:lstStyle/>
                    <a:p>
                      <a:pPr>
                        <a:lnSpc>
                          <a:spcPct val="107000"/>
                        </a:lnSpc>
                        <a:spcAft>
                          <a:spcPts val="0"/>
                        </a:spcAft>
                      </a:pPr>
                      <a:r>
                        <a:rPr lang="en-SG" sz="1000">
                          <a:effectLst/>
                        </a:rPr>
                        <a:t>Ad set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93181461"/>
                  </a:ext>
                </a:extLst>
              </a:tr>
              <a:tr h="252000">
                <a:tc>
                  <a:txBody>
                    <a:bodyPr/>
                    <a:lstStyle/>
                    <a:p>
                      <a:pPr>
                        <a:lnSpc>
                          <a:spcPct val="107000"/>
                        </a:lnSpc>
                        <a:spcAft>
                          <a:spcPts val="0"/>
                        </a:spcAft>
                      </a:pPr>
                      <a:r>
                        <a:rPr lang="en-SG" sz="1000">
                          <a:effectLst/>
                        </a:rPr>
                        <a:t>Ad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651479"/>
                  </a:ext>
                </a:extLst>
              </a:tr>
              <a:tr h="252000">
                <a:tc>
                  <a:txBody>
                    <a:bodyPr/>
                    <a:lstStyle/>
                    <a:p>
                      <a:pPr>
                        <a:lnSpc>
                          <a:spcPct val="107000"/>
                        </a:lnSpc>
                        <a:spcAft>
                          <a:spcPts val="0"/>
                        </a:spcAft>
                      </a:pPr>
                      <a:r>
                        <a:rPr lang="en-SG" sz="1000">
                          <a:effectLst/>
                        </a:rPr>
                        <a:t>Ad set status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19870109"/>
                  </a:ext>
                </a:extLst>
              </a:tr>
              <a:tr h="252000">
                <a:tc>
                  <a:txBody>
                    <a:bodyPr/>
                    <a:lstStyle/>
                    <a:p>
                      <a:pPr>
                        <a:lnSpc>
                          <a:spcPct val="107000"/>
                        </a:lnSpc>
                        <a:spcAft>
                          <a:spcPts val="0"/>
                        </a:spcAft>
                      </a:pPr>
                      <a:r>
                        <a:rPr lang="en-US" sz="1000" dirty="0">
                          <a:effectLst/>
                        </a:rPr>
                        <a:t>Ad set targeting</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en-US" sz="1000" dirty="0">
                          <a:effectLst/>
                        </a:rPr>
                        <a:t>String/ The targeting when setting up the ad on FB</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3379967"/>
                  </a:ext>
                </a:extLst>
              </a:tr>
              <a:tr h="252000">
                <a:tc>
                  <a:txBody>
                    <a:bodyPr/>
                    <a:lstStyle/>
                    <a:p>
                      <a:pPr>
                        <a:lnSpc>
                          <a:spcPct val="107000"/>
                        </a:lnSpc>
                        <a:spcAft>
                          <a:spcPts val="0"/>
                        </a:spcAft>
                      </a:pPr>
                      <a:r>
                        <a:rPr lang="en-SG" sz="1000" dirty="0">
                          <a:effectLst/>
                        </a:rPr>
                        <a:t>Impressions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495699488"/>
                  </a:ext>
                </a:extLst>
              </a:tr>
              <a:tr h="252000">
                <a:tc>
                  <a:txBody>
                    <a:bodyPr/>
                    <a:lstStyle/>
                    <a:p>
                      <a:pPr>
                        <a:lnSpc>
                          <a:spcPct val="107000"/>
                        </a:lnSpc>
                        <a:spcAft>
                          <a:spcPts val="0"/>
                        </a:spcAft>
                      </a:pPr>
                      <a:r>
                        <a:rPr lang="en-SG" sz="1000" dirty="0">
                          <a:effectLst/>
                        </a:rPr>
                        <a:t>Link clicks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65852012"/>
                  </a:ext>
                </a:extLst>
              </a:tr>
              <a:tr h="252000">
                <a:tc>
                  <a:txBody>
                    <a:bodyPr/>
                    <a:lstStyle/>
                    <a:p>
                      <a:pPr>
                        <a:lnSpc>
                          <a:spcPct val="107000"/>
                        </a:lnSpc>
                        <a:spcAft>
                          <a:spcPts val="0"/>
                        </a:spcAft>
                      </a:pPr>
                      <a:r>
                        <a:rPr lang="en-SG" sz="1000" dirty="0">
                          <a:effectLst/>
                        </a:rPr>
                        <a:t>Amount spent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98343592"/>
                  </a:ext>
                </a:extLst>
              </a:tr>
              <a:tr h="252000">
                <a:tc>
                  <a:txBody>
                    <a:bodyPr/>
                    <a:lstStyle/>
                    <a:p>
                      <a:pPr>
                        <a:lnSpc>
                          <a:spcPct val="107000"/>
                        </a:lnSpc>
                        <a:spcAft>
                          <a:spcPts val="0"/>
                        </a:spcAft>
                      </a:pPr>
                      <a:r>
                        <a:rPr lang="en-SG" sz="1000" dirty="0">
                          <a:effectLst/>
                        </a:rPr>
                        <a:t>Amount spent (USD)</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182893544"/>
                  </a:ext>
                </a:extLst>
              </a:tr>
              <a:tr h="252000">
                <a:tc>
                  <a:txBody>
                    <a:bodyPr/>
                    <a:lstStyle/>
                    <a:p>
                      <a:pPr>
                        <a:lnSpc>
                          <a:spcPct val="107000"/>
                        </a:lnSpc>
                        <a:spcAft>
                          <a:spcPts val="0"/>
                        </a:spcAft>
                      </a:pPr>
                      <a:r>
                        <a:rPr lang="en-SG" sz="1000" dirty="0">
                          <a:effectLst/>
                        </a:rPr>
                        <a:t>CTR (link click-through rate)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53360844"/>
                  </a:ext>
                </a:extLst>
              </a:tr>
              <a:tr h="252000">
                <a:tc>
                  <a:txBody>
                    <a:bodyPr/>
                    <a:lstStyle/>
                    <a:p>
                      <a:pPr>
                        <a:lnSpc>
                          <a:spcPct val="107000"/>
                        </a:lnSpc>
                        <a:spcAft>
                          <a:spcPts val="0"/>
                        </a:spcAft>
                      </a:pPr>
                      <a:r>
                        <a:rPr lang="en-SG" sz="1000" dirty="0">
                          <a:effectLst/>
                        </a:rPr>
                        <a:t>CPC (cost per link click)</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722051738"/>
                  </a:ext>
                </a:extLst>
              </a:tr>
              <a:tr h="252000">
                <a:tc>
                  <a:txBody>
                    <a:bodyPr/>
                    <a:lstStyle/>
                    <a:p>
                      <a:pPr>
                        <a:lnSpc>
                          <a:spcPct val="107000"/>
                        </a:lnSpc>
                        <a:spcAft>
                          <a:spcPts val="0"/>
                        </a:spcAft>
                      </a:pPr>
                      <a:r>
                        <a:rPr lang="en-SG" sz="1000">
                          <a:effectLst/>
                        </a:rPr>
                        <a:t>CPM (cost per 1000 impressions)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213338453"/>
                  </a:ext>
                </a:extLst>
              </a:tr>
              <a:tr h="252000">
                <a:tc>
                  <a:txBody>
                    <a:bodyPr/>
                    <a:lstStyle/>
                    <a:p>
                      <a:pPr>
                        <a:lnSpc>
                          <a:spcPct val="107000"/>
                        </a:lnSpc>
                        <a:spcAft>
                          <a:spcPts val="0"/>
                        </a:spcAft>
                      </a:pPr>
                      <a:r>
                        <a:rPr lang="en-SG" sz="1000" dirty="0">
                          <a:effectLst/>
                        </a:rPr>
                        <a:t>Cost per lead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1401147"/>
                  </a:ext>
                </a:extLst>
              </a:tr>
              <a:tr h="252000">
                <a:tc>
                  <a:txBody>
                    <a:bodyPr/>
                    <a:lstStyle/>
                    <a:p>
                      <a:pPr>
                        <a:lnSpc>
                          <a:spcPct val="107000"/>
                        </a:lnSpc>
                        <a:spcAft>
                          <a:spcPts val="0"/>
                        </a:spcAft>
                      </a:pPr>
                      <a:r>
                        <a:rPr lang="en-SG" sz="1000" dirty="0">
                          <a:effectLst/>
                        </a:rPr>
                        <a:t>Leads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00856561"/>
                  </a:ext>
                </a:extLst>
              </a:tr>
              <a:tr h="252000">
                <a:tc>
                  <a:txBody>
                    <a:bodyPr/>
                    <a:lstStyle/>
                    <a:p>
                      <a:pPr>
                        <a:lnSpc>
                          <a:spcPct val="107000"/>
                        </a:lnSpc>
                        <a:spcAft>
                          <a:spcPts val="0"/>
                        </a:spcAft>
                      </a:pPr>
                      <a:r>
                        <a:rPr lang="en-SG" sz="1000">
                          <a:effectLst/>
                        </a:rPr>
                        <a:t>Website conversions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Integer/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79648938"/>
                  </a:ext>
                </a:extLst>
              </a:tr>
            </a:tbl>
          </a:graphicData>
        </a:graphic>
      </p:graphicFrame>
      <p:sp>
        <p:nvSpPr>
          <p:cNvPr id="9" name="Rectangle 8">
            <a:extLst>
              <a:ext uri="{FF2B5EF4-FFF2-40B4-BE49-F238E27FC236}">
                <a16:creationId xmlns:a16="http://schemas.microsoft.com/office/drawing/2014/main" id="{5CFB4FE5-A192-479D-B5A8-EA7797A6C892}"/>
              </a:ext>
            </a:extLst>
          </p:cNvPr>
          <p:cNvSpPr/>
          <p:nvPr/>
        </p:nvSpPr>
        <p:spPr>
          <a:xfrm>
            <a:off x="1945666" y="6439521"/>
            <a:ext cx="1987852" cy="276999"/>
          </a:xfrm>
          <a:prstGeom prst="rect">
            <a:avLst/>
          </a:prstGeom>
        </p:spPr>
        <p:txBody>
          <a:bodyPr wrap="none">
            <a:spAutoFit/>
          </a:bodyPr>
          <a:lstStyle/>
          <a:p>
            <a:r>
              <a:rPr lang="en-SG" sz="1200" i="1" dirty="0"/>
              <a:t>Facebook Ad Data Dictionary</a:t>
            </a:r>
            <a:endParaRPr lang="en-US" sz="1200" i="1" dirty="0"/>
          </a:p>
        </p:txBody>
      </p:sp>
    </p:spTree>
    <p:extLst>
      <p:ext uri="{BB962C8B-B14F-4D97-AF65-F5344CB8AC3E}">
        <p14:creationId xmlns:p14="http://schemas.microsoft.com/office/powerpoint/2010/main" val="4012397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Da</a:t>
            </a:r>
            <a:r>
              <a:rPr lang="en-US" b="1" dirty="0"/>
              <a:t>ta Exploration &amp; Understanding</a:t>
            </a:r>
            <a:endParaRPr lang="en-US" dirty="0"/>
          </a:p>
        </p:txBody>
      </p:sp>
      <p:pic>
        <p:nvPicPr>
          <p:cNvPr id="6" name="Picture 8" descr="Related image">
            <a:extLst>
              <a:ext uri="{FF2B5EF4-FFF2-40B4-BE49-F238E27FC236}">
                <a16:creationId xmlns:a16="http://schemas.microsoft.com/office/drawing/2014/main" id="{C4277851-005E-4F34-BFC0-68B7FBB95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23221"/>
            <a:ext cx="876300" cy="876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C67AE9E1-7B34-4084-8AB3-A0E47E5D821D}"/>
              </a:ext>
            </a:extLst>
          </p:cNvPr>
          <p:cNvGraphicFramePr>
            <a:graphicFrameLocks noGrp="1"/>
          </p:cNvGraphicFramePr>
          <p:nvPr/>
        </p:nvGraphicFramePr>
        <p:xfrm>
          <a:off x="838200" y="1399521"/>
          <a:ext cx="4895850" cy="5040000"/>
        </p:xfrm>
        <a:graphic>
          <a:graphicData uri="http://schemas.openxmlformats.org/drawingml/2006/table">
            <a:tbl>
              <a:tblPr/>
              <a:tblGrid>
                <a:gridCol w="2133649">
                  <a:extLst>
                    <a:ext uri="{9D8B030D-6E8A-4147-A177-3AD203B41FA5}">
                      <a16:colId xmlns:a16="http://schemas.microsoft.com/office/drawing/2014/main" val="2535712592"/>
                    </a:ext>
                  </a:extLst>
                </a:gridCol>
                <a:gridCol w="2762201">
                  <a:extLst>
                    <a:ext uri="{9D8B030D-6E8A-4147-A177-3AD203B41FA5}">
                      <a16:colId xmlns:a16="http://schemas.microsoft.com/office/drawing/2014/main" val="2588394269"/>
                    </a:ext>
                  </a:extLst>
                </a:gridCol>
              </a:tblGrid>
              <a:tr h="252000">
                <a:tc>
                  <a:txBody>
                    <a:bodyPr/>
                    <a:lstStyle/>
                    <a:p>
                      <a:pPr>
                        <a:lnSpc>
                          <a:spcPct val="107000"/>
                        </a:lnSpc>
                        <a:spcAft>
                          <a:spcPts val="0"/>
                        </a:spcAft>
                      </a:pPr>
                      <a:r>
                        <a:rPr lang="en-SG" sz="1000">
                          <a:effectLst/>
                        </a:rPr>
                        <a:t>Columns names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tc>
                  <a:txBody>
                    <a:bodyPr/>
                    <a:lstStyle/>
                    <a:p>
                      <a:pPr>
                        <a:lnSpc>
                          <a:spcPct val="107000"/>
                        </a:lnSpc>
                        <a:spcAft>
                          <a:spcPts val="0"/>
                        </a:spcAft>
                      </a:pPr>
                      <a:r>
                        <a:rPr lang="en-SG" sz="1000" dirty="0">
                          <a:effectLst/>
                        </a:rPr>
                        <a:t>Description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extLst>
                  <a:ext uri="{0D108BD9-81ED-4DB2-BD59-A6C34878D82A}">
                    <a16:rowId xmlns:a16="http://schemas.microsoft.com/office/drawing/2014/main" val="222583248"/>
                  </a:ext>
                </a:extLst>
              </a:tr>
              <a:tr h="252000">
                <a:tc>
                  <a:txBody>
                    <a:bodyPr/>
                    <a:lstStyle/>
                    <a:p>
                      <a:pPr>
                        <a:lnSpc>
                          <a:spcPct val="107000"/>
                        </a:lnSpc>
                        <a:spcAft>
                          <a:spcPts val="0"/>
                        </a:spcAft>
                      </a:pPr>
                      <a:r>
                        <a:rPr lang="en-SG" sz="1000">
                          <a:effectLst/>
                        </a:rPr>
                        <a:t>Year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25419293"/>
                  </a:ext>
                </a:extLst>
              </a:tr>
              <a:tr h="252000">
                <a:tc>
                  <a:txBody>
                    <a:bodyPr/>
                    <a:lstStyle/>
                    <a:p>
                      <a:pPr>
                        <a:lnSpc>
                          <a:spcPct val="107000"/>
                        </a:lnSpc>
                        <a:spcAft>
                          <a:spcPts val="0"/>
                        </a:spcAft>
                      </a:pPr>
                      <a:r>
                        <a:rPr lang="en-SG" sz="1000">
                          <a:effectLst/>
                        </a:rPr>
                        <a:t>Month</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87431630"/>
                  </a:ext>
                </a:extLst>
              </a:tr>
              <a:tr h="252000">
                <a:tc>
                  <a:txBody>
                    <a:bodyPr/>
                    <a:lstStyle/>
                    <a:p>
                      <a:pPr>
                        <a:lnSpc>
                          <a:spcPct val="107000"/>
                        </a:lnSpc>
                        <a:spcAft>
                          <a:spcPts val="0"/>
                        </a:spcAft>
                      </a:pPr>
                      <a:r>
                        <a:rPr lang="en-SG" sz="1000" dirty="0">
                          <a:effectLst/>
                        </a:rPr>
                        <a:t>Account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Account name as stated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09394993"/>
                  </a:ext>
                </a:extLst>
              </a:tr>
              <a:tr h="252000">
                <a:tc>
                  <a:txBody>
                    <a:bodyPr/>
                    <a:lstStyle/>
                    <a:p>
                      <a:pPr>
                        <a:lnSpc>
                          <a:spcPct val="107000"/>
                        </a:lnSpc>
                        <a:spcAft>
                          <a:spcPts val="0"/>
                        </a:spcAft>
                      </a:pPr>
                      <a:r>
                        <a:rPr lang="en-SG" sz="1000">
                          <a:effectLst/>
                        </a:rPr>
                        <a:t>Campaign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97153328"/>
                  </a:ext>
                </a:extLst>
              </a:tr>
              <a:tr h="252000">
                <a:tc>
                  <a:txBody>
                    <a:bodyPr/>
                    <a:lstStyle/>
                    <a:p>
                      <a:pPr>
                        <a:lnSpc>
                          <a:spcPct val="107000"/>
                        </a:lnSpc>
                        <a:spcAft>
                          <a:spcPts val="0"/>
                        </a:spcAft>
                      </a:pPr>
                      <a:r>
                        <a:rPr lang="en-SG" sz="1000">
                          <a:effectLst/>
                        </a:rPr>
                        <a:t>Campaign objective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62445023"/>
                  </a:ext>
                </a:extLst>
              </a:tr>
              <a:tr h="252000">
                <a:tc>
                  <a:txBody>
                    <a:bodyPr/>
                    <a:lstStyle/>
                    <a:p>
                      <a:pPr>
                        <a:lnSpc>
                          <a:spcPct val="107000"/>
                        </a:lnSpc>
                        <a:spcAft>
                          <a:spcPts val="0"/>
                        </a:spcAft>
                      </a:pPr>
                      <a:r>
                        <a:rPr lang="en-SG" sz="1000">
                          <a:effectLst/>
                        </a:rPr>
                        <a:t>Ad set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93181461"/>
                  </a:ext>
                </a:extLst>
              </a:tr>
              <a:tr h="252000">
                <a:tc>
                  <a:txBody>
                    <a:bodyPr/>
                    <a:lstStyle/>
                    <a:p>
                      <a:pPr>
                        <a:lnSpc>
                          <a:spcPct val="107000"/>
                        </a:lnSpc>
                        <a:spcAft>
                          <a:spcPts val="0"/>
                        </a:spcAft>
                      </a:pPr>
                      <a:r>
                        <a:rPr lang="en-SG" sz="1000">
                          <a:effectLst/>
                        </a:rPr>
                        <a:t>Ad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651479"/>
                  </a:ext>
                </a:extLst>
              </a:tr>
              <a:tr h="252000">
                <a:tc>
                  <a:txBody>
                    <a:bodyPr/>
                    <a:lstStyle/>
                    <a:p>
                      <a:pPr>
                        <a:lnSpc>
                          <a:spcPct val="107000"/>
                        </a:lnSpc>
                        <a:spcAft>
                          <a:spcPts val="0"/>
                        </a:spcAft>
                      </a:pPr>
                      <a:r>
                        <a:rPr lang="en-SG" sz="1000">
                          <a:effectLst/>
                        </a:rPr>
                        <a:t>Ad set status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19870109"/>
                  </a:ext>
                </a:extLst>
              </a:tr>
              <a:tr h="252000">
                <a:tc>
                  <a:txBody>
                    <a:bodyPr/>
                    <a:lstStyle/>
                    <a:p>
                      <a:pPr>
                        <a:lnSpc>
                          <a:spcPct val="107000"/>
                        </a:lnSpc>
                        <a:spcAft>
                          <a:spcPts val="0"/>
                        </a:spcAft>
                      </a:pPr>
                      <a:r>
                        <a:rPr lang="en-US" sz="1000" dirty="0">
                          <a:effectLst/>
                        </a:rPr>
                        <a:t>Ad set targeting</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en-US" sz="1000" dirty="0">
                          <a:effectLst/>
                        </a:rPr>
                        <a:t>String/ The targeting when setting up the ad on FB</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3379967"/>
                  </a:ext>
                </a:extLst>
              </a:tr>
              <a:tr h="252000">
                <a:tc>
                  <a:txBody>
                    <a:bodyPr/>
                    <a:lstStyle/>
                    <a:p>
                      <a:pPr>
                        <a:lnSpc>
                          <a:spcPct val="107000"/>
                        </a:lnSpc>
                        <a:spcAft>
                          <a:spcPts val="0"/>
                        </a:spcAft>
                      </a:pPr>
                      <a:r>
                        <a:rPr lang="en-SG" sz="1000" dirty="0">
                          <a:effectLst/>
                        </a:rPr>
                        <a:t>Impressions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495699488"/>
                  </a:ext>
                </a:extLst>
              </a:tr>
              <a:tr h="252000">
                <a:tc>
                  <a:txBody>
                    <a:bodyPr/>
                    <a:lstStyle/>
                    <a:p>
                      <a:pPr>
                        <a:lnSpc>
                          <a:spcPct val="107000"/>
                        </a:lnSpc>
                        <a:spcAft>
                          <a:spcPts val="0"/>
                        </a:spcAft>
                      </a:pPr>
                      <a:r>
                        <a:rPr lang="en-SG" sz="1000" dirty="0">
                          <a:effectLst/>
                        </a:rPr>
                        <a:t>Link clicks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65852012"/>
                  </a:ext>
                </a:extLst>
              </a:tr>
              <a:tr h="252000">
                <a:tc>
                  <a:txBody>
                    <a:bodyPr/>
                    <a:lstStyle/>
                    <a:p>
                      <a:pPr>
                        <a:lnSpc>
                          <a:spcPct val="107000"/>
                        </a:lnSpc>
                        <a:spcAft>
                          <a:spcPts val="0"/>
                        </a:spcAft>
                      </a:pPr>
                      <a:r>
                        <a:rPr lang="en-SG" sz="1000" dirty="0">
                          <a:effectLst/>
                        </a:rPr>
                        <a:t>Amount spent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98343592"/>
                  </a:ext>
                </a:extLst>
              </a:tr>
              <a:tr h="252000">
                <a:tc>
                  <a:txBody>
                    <a:bodyPr/>
                    <a:lstStyle/>
                    <a:p>
                      <a:pPr>
                        <a:lnSpc>
                          <a:spcPct val="107000"/>
                        </a:lnSpc>
                        <a:spcAft>
                          <a:spcPts val="0"/>
                        </a:spcAft>
                      </a:pPr>
                      <a:r>
                        <a:rPr lang="en-SG" sz="1000" dirty="0">
                          <a:effectLst/>
                        </a:rPr>
                        <a:t>Amount spent (USD)</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182893544"/>
                  </a:ext>
                </a:extLst>
              </a:tr>
              <a:tr h="252000">
                <a:tc>
                  <a:txBody>
                    <a:bodyPr/>
                    <a:lstStyle/>
                    <a:p>
                      <a:pPr>
                        <a:lnSpc>
                          <a:spcPct val="107000"/>
                        </a:lnSpc>
                        <a:spcAft>
                          <a:spcPts val="0"/>
                        </a:spcAft>
                      </a:pPr>
                      <a:r>
                        <a:rPr lang="en-SG" sz="1000" dirty="0">
                          <a:effectLst/>
                        </a:rPr>
                        <a:t>CTR (link click-through rate)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53360844"/>
                  </a:ext>
                </a:extLst>
              </a:tr>
              <a:tr h="252000">
                <a:tc>
                  <a:txBody>
                    <a:bodyPr/>
                    <a:lstStyle/>
                    <a:p>
                      <a:pPr>
                        <a:lnSpc>
                          <a:spcPct val="107000"/>
                        </a:lnSpc>
                        <a:spcAft>
                          <a:spcPts val="0"/>
                        </a:spcAft>
                      </a:pPr>
                      <a:r>
                        <a:rPr lang="en-SG" sz="1000" dirty="0">
                          <a:effectLst/>
                        </a:rPr>
                        <a:t>CPC (cost per link click)</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722051738"/>
                  </a:ext>
                </a:extLst>
              </a:tr>
              <a:tr h="252000">
                <a:tc>
                  <a:txBody>
                    <a:bodyPr/>
                    <a:lstStyle/>
                    <a:p>
                      <a:pPr>
                        <a:lnSpc>
                          <a:spcPct val="107000"/>
                        </a:lnSpc>
                        <a:spcAft>
                          <a:spcPts val="0"/>
                        </a:spcAft>
                      </a:pPr>
                      <a:r>
                        <a:rPr lang="en-SG" sz="1000">
                          <a:effectLst/>
                        </a:rPr>
                        <a:t>CPM (cost per 1000 impressions)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213338453"/>
                  </a:ext>
                </a:extLst>
              </a:tr>
              <a:tr h="252000">
                <a:tc>
                  <a:txBody>
                    <a:bodyPr/>
                    <a:lstStyle/>
                    <a:p>
                      <a:pPr>
                        <a:lnSpc>
                          <a:spcPct val="107000"/>
                        </a:lnSpc>
                        <a:spcAft>
                          <a:spcPts val="0"/>
                        </a:spcAft>
                      </a:pPr>
                      <a:r>
                        <a:rPr lang="en-SG" sz="1000" dirty="0">
                          <a:effectLst/>
                        </a:rPr>
                        <a:t>Cost per lead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1401147"/>
                  </a:ext>
                </a:extLst>
              </a:tr>
              <a:tr h="252000">
                <a:tc>
                  <a:txBody>
                    <a:bodyPr/>
                    <a:lstStyle/>
                    <a:p>
                      <a:pPr>
                        <a:lnSpc>
                          <a:spcPct val="107000"/>
                        </a:lnSpc>
                        <a:spcAft>
                          <a:spcPts val="0"/>
                        </a:spcAft>
                      </a:pPr>
                      <a:r>
                        <a:rPr lang="en-SG" sz="1000" dirty="0">
                          <a:effectLst/>
                        </a:rPr>
                        <a:t>Leads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00856561"/>
                  </a:ext>
                </a:extLst>
              </a:tr>
              <a:tr h="252000">
                <a:tc>
                  <a:txBody>
                    <a:bodyPr/>
                    <a:lstStyle/>
                    <a:p>
                      <a:pPr>
                        <a:lnSpc>
                          <a:spcPct val="107000"/>
                        </a:lnSpc>
                        <a:spcAft>
                          <a:spcPts val="0"/>
                        </a:spcAft>
                      </a:pPr>
                      <a:r>
                        <a:rPr lang="en-SG" sz="1000">
                          <a:effectLst/>
                        </a:rPr>
                        <a:t>Website conversions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Integer/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79648938"/>
                  </a:ext>
                </a:extLst>
              </a:tr>
            </a:tbl>
          </a:graphicData>
        </a:graphic>
      </p:graphicFrame>
      <p:sp>
        <p:nvSpPr>
          <p:cNvPr id="9" name="Rectangle 8">
            <a:extLst>
              <a:ext uri="{FF2B5EF4-FFF2-40B4-BE49-F238E27FC236}">
                <a16:creationId xmlns:a16="http://schemas.microsoft.com/office/drawing/2014/main" id="{5CFB4FE5-A192-479D-B5A8-EA7797A6C892}"/>
              </a:ext>
            </a:extLst>
          </p:cNvPr>
          <p:cNvSpPr/>
          <p:nvPr/>
        </p:nvSpPr>
        <p:spPr>
          <a:xfrm>
            <a:off x="1945666" y="6439521"/>
            <a:ext cx="1987852" cy="276999"/>
          </a:xfrm>
          <a:prstGeom prst="rect">
            <a:avLst/>
          </a:prstGeom>
        </p:spPr>
        <p:txBody>
          <a:bodyPr wrap="none">
            <a:spAutoFit/>
          </a:bodyPr>
          <a:lstStyle/>
          <a:p>
            <a:r>
              <a:rPr lang="en-SG" sz="1200" i="1" dirty="0"/>
              <a:t>Facebook Ad Data Dictionary</a:t>
            </a:r>
            <a:endParaRPr lang="en-US" sz="1200" i="1" dirty="0"/>
          </a:p>
        </p:txBody>
      </p:sp>
      <p:sp>
        <p:nvSpPr>
          <p:cNvPr id="10" name="Rectangle 9">
            <a:extLst>
              <a:ext uri="{FF2B5EF4-FFF2-40B4-BE49-F238E27FC236}">
                <a16:creationId xmlns:a16="http://schemas.microsoft.com/office/drawing/2014/main" id="{EE99CA9F-9153-49D2-8F7E-BDFBCA760C71}"/>
              </a:ext>
            </a:extLst>
          </p:cNvPr>
          <p:cNvSpPr/>
          <p:nvPr/>
        </p:nvSpPr>
        <p:spPr>
          <a:xfrm>
            <a:off x="6889447" y="1399521"/>
            <a:ext cx="4100803" cy="646331"/>
          </a:xfrm>
          <a:prstGeom prst="rect">
            <a:avLst/>
          </a:prstGeom>
        </p:spPr>
        <p:txBody>
          <a:bodyPr wrap="none">
            <a:spAutoFit/>
          </a:bodyPr>
          <a:lstStyle/>
          <a:p>
            <a:pPr marL="342900" indent="-342900">
              <a:buAutoNum type="arabicPeriod"/>
            </a:pPr>
            <a:r>
              <a:rPr lang="en-SG" dirty="0">
                <a:solidFill>
                  <a:srgbClr val="1D2129"/>
                </a:solidFill>
                <a:latin typeface="Arial" panose="020B0604020202020204" pitchFamily="34" charset="0"/>
              </a:rPr>
              <a:t>What observation can we use?</a:t>
            </a:r>
          </a:p>
          <a:p>
            <a:pPr marL="342900" indent="-342900">
              <a:buAutoNum type="arabicPeriod"/>
            </a:pPr>
            <a:r>
              <a:rPr lang="en-SG" dirty="0">
                <a:solidFill>
                  <a:srgbClr val="1D2129"/>
                </a:solidFill>
                <a:latin typeface="Arial" panose="020B0604020202020204" pitchFamily="34" charset="0"/>
              </a:rPr>
              <a:t>What do we need to “break apart”?</a:t>
            </a:r>
          </a:p>
        </p:txBody>
      </p:sp>
    </p:spTree>
    <p:extLst>
      <p:ext uri="{BB962C8B-B14F-4D97-AF65-F5344CB8AC3E}">
        <p14:creationId xmlns:p14="http://schemas.microsoft.com/office/powerpoint/2010/main" val="2748072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Da</a:t>
            </a:r>
            <a:r>
              <a:rPr lang="en-US" b="1" dirty="0"/>
              <a:t>ta Exploration &amp; Understanding</a:t>
            </a:r>
            <a:endParaRPr lang="en-US" dirty="0"/>
          </a:p>
        </p:txBody>
      </p:sp>
      <p:pic>
        <p:nvPicPr>
          <p:cNvPr id="6" name="Picture 8" descr="Related image">
            <a:extLst>
              <a:ext uri="{FF2B5EF4-FFF2-40B4-BE49-F238E27FC236}">
                <a16:creationId xmlns:a16="http://schemas.microsoft.com/office/drawing/2014/main" id="{C4277851-005E-4F34-BFC0-68B7FBB95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23221"/>
            <a:ext cx="876300" cy="876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C67AE9E1-7B34-4084-8AB3-A0E47E5D821D}"/>
              </a:ext>
            </a:extLst>
          </p:cNvPr>
          <p:cNvGraphicFramePr>
            <a:graphicFrameLocks noGrp="1"/>
          </p:cNvGraphicFramePr>
          <p:nvPr/>
        </p:nvGraphicFramePr>
        <p:xfrm>
          <a:off x="838200" y="1399521"/>
          <a:ext cx="4895850" cy="5040000"/>
        </p:xfrm>
        <a:graphic>
          <a:graphicData uri="http://schemas.openxmlformats.org/drawingml/2006/table">
            <a:tbl>
              <a:tblPr/>
              <a:tblGrid>
                <a:gridCol w="2133649">
                  <a:extLst>
                    <a:ext uri="{9D8B030D-6E8A-4147-A177-3AD203B41FA5}">
                      <a16:colId xmlns:a16="http://schemas.microsoft.com/office/drawing/2014/main" val="2535712592"/>
                    </a:ext>
                  </a:extLst>
                </a:gridCol>
                <a:gridCol w="2762201">
                  <a:extLst>
                    <a:ext uri="{9D8B030D-6E8A-4147-A177-3AD203B41FA5}">
                      <a16:colId xmlns:a16="http://schemas.microsoft.com/office/drawing/2014/main" val="2588394269"/>
                    </a:ext>
                  </a:extLst>
                </a:gridCol>
              </a:tblGrid>
              <a:tr h="252000">
                <a:tc>
                  <a:txBody>
                    <a:bodyPr/>
                    <a:lstStyle/>
                    <a:p>
                      <a:pPr>
                        <a:lnSpc>
                          <a:spcPct val="107000"/>
                        </a:lnSpc>
                        <a:spcAft>
                          <a:spcPts val="0"/>
                        </a:spcAft>
                      </a:pPr>
                      <a:r>
                        <a:rPr lang="en-SG" sz="1000">
                          <a:effectLst/>
                        </a:rPr>
                        <a:t>Columns names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tc>
                  <a:txBody>
                    <a:bodyPr/>
                    <a:lstStyle/>
                    <a:p>
                      <a:pPr>
                        <a:lnSpc>
                          <a:spcPct val="107000"/>
                        </a:lnSpc>
                        <a:spcAft>
                          <a:spcPts val="0"/>
                        </a:spcAft>
                      </a:pPr>
                      <a:r>
                        <a:rPr lang="en-SG" sz="1000" dirty="0">
                          <a:effectLst/>
                        </a:rPr>
                        <a:t>Description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extLst>
                  <a:ext uri="{0D108BD9-81ED-4DB2-BD59-A6C34878D82A}">
                    <a16:rowId xmlns:a16="http://schemas.microsoft.com/office/drawing/2014/main" val="222583248"/>
                  </a:ext>
                </a:extLst>
              </a:tr>
              <a:tr h="252000">
                <a:tc>
                  <a:txBody>
                    <a:bodyPr/>
                    <a:lstStyle/>
                    <a:p>
                      <a:pPr>
                        <a:lnSpc>
                          <a:spcPct val="107000"/>
                        </a:lnSpc>
                        <a:spcAft>
                          <a:spcPts val="0"/>
                        </a:spcAft>
                      </a:pPr>
                      <a:r>
                        <a:rPr lang="en-SG" sz="1000">
                          <a:effectLst/>
                        </a:rPr>
                        <a:t>Year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25419293"/>
                  </a:ext>
                </a:extLst>
              </a:tr>
              <a:tr h="252000">
                <a:tc>
                  <a:txBody>
                    <a:bodyPr/>
                    <a:lstStyle/>
                    <a:p>
                      <a:pPr>
                        <a:lnSpc>
                          <a:spcPct val="107000"/>
                        </a:lnSpc>
                        <a:spcAft>
                          <a:spcPts val="0"/>
                        </a:spcAft>
                      </a:pPr>
                      <a:r>
                        <a:rPr lang="en-SG" sz="1000">
                          <a:effectLst/>
                        </a:rPr>
                        <a:t>Month</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87431630"/>
                  </a:ext>
                </a:extLst>
              </a:tr>
              <a:tr h="252000">
                <a:tc>
                  <a:txBody>
                    <a:bodyPr/>
                    <a:lstStyle/>
                    <a:p>
                      <a:pPr>
                        <a:lnSpc>
                          <a:spcPct val="107000"/>
                        </a:lnSpc>
                        <a:spcAft>
                          <a:spcPts val="0"/>
                        </a:spcAft>
                      </a:pPr>
                      <a:r>
                        <a:rPr lang="en-SG" sz="1000" dirty="0">
                          <a:effectLst/>
                        </a:rPr>
                        <a:t>Account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Account name as stated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09394993"/>
                  </a:ext>
                </a:extLst>
              </a:tr>
              <a:tr h="252000">
                <a:tc>
                  <a:txBody>
                    <a:bodyPr/>
                    <a:lstStyle/>
                    <a:p>
                      <a:pPr>
                        <a:lnSpc>
                          <a:spcPct val="107000"/>
                        </a:lnSpc>
                        <a:spcAft>
                          <a:spcPts val="0"/>
                        </a:spcAft>
                      </a:pPr>
                      <a:r>
                        <a:rPr lang="en-SG" sz="1000">
                          <a:effectLst/>
                        </a:rPr>
                        <a:t>Campaign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97153328"/>
                  </a:ext>
                </a:extLst>
              </a:tr>
              <a:tr h="252000">
                <a:tc>
                  <a:txBody>
                    <a:bodyPr/>
                    <a:lstStyle/>
                    <a:p>
                      <a:pPr>
                        <a:lnSpc>
                          <a:spcPct val="107000"/>
                        </a:lnSpc>
                        <a:spcAft>
                          <a:spcPts val="0"/>
                        </a:spcAft>
                      </a:pPr>
                      <a:r>
                        <a:rPr lang="en-SG" sz="1000">
                          <a:effectLst/>
                        </a:rPr>
                        <a:t>Campaign objective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62445023"/>
                  </a:ext>
                </a:extLst>
              </a:tr>
              <a:tr h="252000">
                <a:tc>
                  <a:txBody>
                    <a:bodyPr/>
                    <a:lstStyle/>
                    <a:p>
                      <a:pPr>
                        <a:lnSpc>
                          <a:spcPct val="107000"/>
                        </a:lnSpc>
                        <a:spcAft>
                          <a:spcPts val="0"/>
                        </a:spcAft>
                      </a:pPr>
                      <a:r>
                        <a:rPr lang="en-SG" sz="1000">
                          <a:effectLst/>
                        </a:rPr>
                        <a:t>Ad set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93181461"/>
                  </a:ext>
                </a:extLst>
              </a:tr>
              <a:tr h="252000">
                <a:tc>
                  <a:txBody>
                    <a:bodyPr/>
                    <a:lstStyle/>
                    <a:p>
                      <a:pPr>
                        <a:lnSpc>
                          <a:spcPct val="107000"/>
                        </a:lnSpc>
                        <a:spcAft>
                          <a:spcPts val="0"/>
                        </a:spcAft>
                      </a:pPr>
                      <a:r>
                        <a:rPr lang="en-SG" sz="1000">
                          <a:effectLst/>
                        </a:rPr>
                        <a:t>Ad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651479"/>
                  </a:ext>
                </a:extLst>
              </a:tr>
              <a:tr h="252000">
                <a:tc>
                  <a:txBody>
                    <a:bodyPr/>
                    <a:lstStyle/>
                    <a:p>
                      <a:pPr>
                        <a:lnSpc>
                          <a:spcPct val="107000"/>
                        </a:lnSpc>
                        <a:spcAft>
                          <a:spcPts val="0"/>
                        </a:spcAft>
                      </a:pPr>
                      <a:r>
                        <a:rPr lang="en-SG" sz="1000">
                          <a:effectLst/>
                        </a:rPr>
                        <a:t>Ad set status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19870109"/>
                  </a:ext>
                </a:extLst>
              </a:tr>
              <a:tr h="252000">
                <a:tc>
                  <a:txBody>
                    <a:bodyPr/>
                    <a:lstStyle/>
                    <a:p>
                      <a:pPr>
                        <a:lnSpc>
                          <a:spcPct val="107000"/>
                        </a:lnSpc>
                        <a:spcAft>
                          <a:spcPts val="0"/>
                        </a:spcAft>
                      </a:pPr>
                      <a:r>
                        <a:rPr lang="en-US" sz="1000" dirty="0">
                          <a:effectLst/>
                        </a:rPr>
                        <a:t>Ad set targeting</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en-US" sz="1000" dirty="0">
                          <a:effectLst/>
                        </a:rPr>
                        <a:t>String/ The targeting when setting up the ad on FB</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3379967"/>
                  </a:ext>
                </a:extLst>
              </a:tr>
              <a:tr h="252000">
                <a:tc>
                  <a:txBody>
                    <a:bodyPr/>
                    <a:lstStyle/>
                    <a:p>
                      <a:pPr>
                        <a:lnSpc>
                          <a:spcPct val="107000"/>
                        </a:lnSpc>
                        <a:spcAft>
                          <a:spcPts val="0"/>
                        </a:spcAft>
                      </a:pPr>
                      <a:r>
                        <a:rPr lang="en-SG" sz="1000" dirty="0">
                          <a:effectLst/>
                        </a:rPr>
                        <a:t>Impressions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495699488"/>
                  </a:ext>
                </a:extLst>
              </a:tr>
              <a:tr h="252000">
                <a:tc>
                  <a:txBody>
                    <a:bodyPr/>
                    <a:lstStyle/>
                    <a:p>
                      <a:pPr>
                        <a:lnSpc>
                          <a:spcPct val="107000"/>
                        </a:lnSpc>
                        <a:spcAft>
                          <a:spcPts val="0"/>
                        </a:spcAft>
                      </a:pPr>
                      <a:r>
                        <a:rPr lang="en-SG" sz="1000" dirty="0">
                          <a:effectLst/>
                        </a:rPr>
                        <a:t>Link clicks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65852012"/>
                  </a:ext>
                </a:extLst>
              </a:tr>
              <a:tr h="252000">
                <a:tc>
                  <a:txBody>
                    <a:bodyPr/>
                    <a:lstStyle/>
                    <a:p>
                      <a:pPr>
                        <a:lnSpc>
                          <a:spcPct val="107000"/>
                        </a:lnSpc>
                        <a:spcAft>
                          <a:spcPts val="0"/>
                        </a:spcAft>
                      </a:pPr>
                      <a:r>
                        <a:rPr lang="en-SG" sz="1000" dirty="0">
                          <a:effectLst/>
                        </a:rPr>
                        <a:t>Amount spent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98343592"/>
                  </a:ext>
                </a:extLst>
              </a:tr>
              <a:tr h="252000">
                <a:tc>
                  <a:txBody>
                    <a:bodyPr/>
                    <a:lstStyle/>
                    <a:p>
                      <a:pPr>
                        <a:lnSpc>
                          <a:spcPct val="107000"/>
                        </a:lnSpc>
                        <a:spcAft>
                          <a:spcPts val="0"/>
                        </a:spcAft>
                      </a:pPr>
                      <a:r>
                        <a:rPr lang="en-SG" sz="1000" dirty="0">
                          <a:effectLst/>
                        </a:rPr>
                        <a:t>Amount spent (USD)</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182893544"/>
                  </a:ext>
                </a:extLst>
              </a:tr>
              <a:tr h="252000">
                <a:tc>
                  <a:txBody>
                    <a:bodyPr/>
                    <a:lstStyle/>
                    <a:p>
                      <a:pPr>
                        <a:lnSpc>
                          <a:spcPct val="107000"/>
                        </a:lnSpc>
                        <a:spcAft>
                          <a:spcPts val="0"/>
                        </a:spcAft>
                      </a:pPr>
                      <a:r>
                        <a:rPr lang="en-SG" sz="1000" dirty="0">
                          <a:effectLst/>
                        </a:rPr>
                        <a:t>CTR (link click-through rate)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53360844"/>
                  </a:ext>
                </a:extLst>
              </a:tr>
              <a:tr h="252000">
                <a:tc>
                  <a:txBody>
                    <a:bodyPr/>
                    <a:lstStyle/>
                    <a:p>
                      <a:pPr>
                        <a:lnSpc>
                          <a:spcPct val="107000"/>
                        </a:lnSpc>
                        <a:spcAft>
                          <a:spcPts val="0"/>
                        </a:spcAft>
                      </a:pPr>
                      <a:r>
                        <a:rPr lang="en-SG" sz="1000" dirty="0">
                          <a:effectLst/>
                        </a:rPr>
                        <a:t>CPC (cost per link click)</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722051738"/>
                  </a:ext>
                </a:extLst>
              </a:tr>
              <a:tr h="252000">
                <a:tc>
                  <a:txBody>
                    <a:bodyPr/>
                    <a:lstStyle/>
                    <a:p>
                      <a:pPr>
                        <a:lnSpc>
                          <a:spcPct val="107000"/>
                        </a:lnSpc>
                        <a:spcAft>
                          <a:spcPts val="0"/>
                        </a:spcAft>
                      </a:pPr>
                      <a:r>
                        <a:rPr lang="en-SG" sz="1000">
                          <a:effectLst/>
                        </a:rPr>
                        <a:t>CPM (cost per 1000 impressions)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213338453"/>
                  </a:ext>
                </a:extLst>
              </a:tr>
              <a:tr h="252000">
                <a:tc>
                  <a:txBody>
                    <a:bodyPr/>
                    <a:lstStyle/>
                    <a:p>
                      <a:pPr>
                        <a:lnSpc>
                          <a:spcPct val="107000"/>
                        </a:lnSpc>
                        <a:spcAft>
                          <a:spcPts val="0"/>
                        </a:spcAft>
                      </a:pPr>
                      <a:r>
                        <a:rPr lang="en-SG" sz="1000" dirty="0">
                          <a:effectLst/>
                        </a:rPr>
                        <a:t>Cost per lead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1401147"/>
                  </a:ext>
                </a:extLst>
              </a:tr>
              <a:tr h="252000">
                <a:tc>
                  <a:txBody>
                    <a:bodyPr/>
                    <a:lstStyle/>
                    <a:p>
                      <a:pPr>
                        <a:lnSpc>
                          <a:spcPct val="107000"/>
                        </a:lnSpc>
                        <a:spcAft>
                          <a:spcPts val="0"/>
                        </a:spcAft>
                      </a:pPr>
                      <a:r>
                        <a:rPr lang="en-SG" sz="1000" dirty="0">
                          <a:effectLst/>
                        </a:rPr>
                        <a:t>Leads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00856561"/>
                  </a:ext>
                </a:extLst>
              </a:tr>
              <a:tr h="252000">
                <a:tc>
                  <a:txBody>
                    <a:bodyPr/>
                    <a:lstStyle/>
                    <a:p>
                      <a:pPr>
                        <a:lnSpc>
                          <a:spcPct val="107000"/>
                        </a:lnSpc>
                        <a:spcAft>
                          <a:spcPts val="0"/>
                        </a:spcAft>
                      </a:pPr>
                      <a:r>
                        <a:rPr lang="en-SG" sz="1000">
                          <a:effectLst/>
                        </a:rPr>
                        <a:t>Website conversions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Integer/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79648938"/>
                  </a:ext>
                </a:extLst>
              </a:tr>
            </a:tbl>
          </a:graphicData>
        </a:graphic>
      </p:graphicFrame>
      <p:sp>
        <p:nvSpPr>
          <p:cNvPr id="9" name="Rectangle 8">
            <a:extLst>
              <a:ext uri="{FF2B5EF4-FFF2-40B4-BE49-F238E27FC236}">
                <a16:creationId xmlns:a16="http://schemas.microsoft.com/office/drawing/2014/main" id="{5CFB4FE5-A192-479D-B5A8-EA7797A6C892}"/>
              </a:ext>
            </a:extLst>
          </p:cNvPr>
          <p:cNvSpPr/>
          <p:nvPr/>
        </p:nvSpPr>
        <p:spPr>
          <a:xfrm>
            <a:off x="1945666" y="6439521"/>
            <a:ext cx="1987852" cy="276999"/>
          </a:xfrm>
          <a:prstGeom prst="rect">
            <a:avLst/>
          </a:prstGeom>
        </p:spPr>
        <p:txBody>
          <a:bodyPr wrap="none">
            <a:spAutoFit/>
          </a:bodyPr>
          <a:lstStyle/>
          <a:p>
            <a:r>
              <a:rPr lang="en-SG" sz="1200" i="1" dirty="0"/>
              <a:t>Facebook Ad Data Dictionary</a:t>
            </a:r>
            <a:endParaRPr lang="en-US" sz="1200" i="1" dirty="0"/>
          </a:p>
        </p:txBody>
      </p:sp>
      <p:graphicFrame>
        <p:nvGraphicFramePr>
          <p:cNvPr id="2" name="Table 1">
            <a:extLst>
              <a:ext uri="{FF2B5EF4-FFF2-40B4-BE49-F238E27FC236}">
                <a16:creationId xmlns:a16="http://schemas.microsoft.com/office/drawing/2014/main" id="{A7FFE120-0155-4C05-BFE2-9A570C91A5DC}"/>
              </a:ext>
            </a:extLst>
          </p:cNvPr>
          <p:cNvGraphicFramePr>
            <a:graphicFrameLocks noGrp="1"/>
          </p:cNvGraphicFramePr>
          <p:nvPr>
            <p:extLst>
              <p:ext uri="{D42A27DB-BD31-4B8C-83A1-F6EECF244321}">
                <p14:modId xmlns:p14="http://schemas.microsoft.com/office/powerpoint/2010/main" val="1161310639"/>
              </p:ext>
            </p:extLst>
          </p:nvPr>
        </p:nvGraphicFramePr>
        <p:xfrm>
          <a:off x="6786880" y="2467927"/>
          <a:ext cx="4490720" cy="1922145"/>
        </p:xfrm>
        <a:graphic>
          <a:graphicData uri="http://schemas.openxmlformats.org/drawingml/2006/table">
            <a:tbl>
              <a:tblPr firstRow="1" firstCol="1" bandRow="1">
                <a:tableStyleId>{91EBBBCC-DAD2-459C-BE2E-F6DE35CF9A28}</a:tableStyleId>
              </a:tblPr>
              <a:tblGrid>
                <a:gridCol w="2150110">
                  <a:extLst>
                    <a:ext uri="{9D8B030D-6E8A-4147-A177-3AD203B41FA5}">
                      <a16:colId xmlns:a16="http://schemas.microsoft.com/office/drawing/2014/main" val="4280434856"/>
                    </a:ext>
                  </a:extLst>
                </a:gridCol>
                <a:gridCol w="2340610">
                  <a:extLst>
                    <a:ext uri="{9D8B030D-6E8A-4147-A177-3AD203B41FA5}">
                      <a16:colId xmlns:a16="http://schemas.microsoft.com/office/drawing/2014/main" val="3004162247"/>
                    </a:ext>
                  </a:extLst>
                </a:gridCol>
              </a:tblGrid>
              <a:tr h="0">
                <a:tc>
                  <a:txBody>
                    <a:bodyPr/>
                    <a:lstStyle/>
                    <a:p>
                      <a:pPr>
                        <a:spcAft>
                          <a:spcPts val="0"/>
                        </a:spcAft>
                        <a:tabLst>
                          <a:tab pos="1231265" algn="ctr"/>
                          <a:tab pos="1478915" algn="l"/>
                        </a:tabLst>
                      </a:pPr>
                      <a:r>
                        <a:rPr lang="en-US" sz="1100">
                          <a:effectLst/>
                        </a:rPr>
                        <a:t>Investigation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100">
                          <a:effectLst/>
                        </a:rPr>
                        <a:t>Results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7291115"/>
                  </a:ext>
                </a:extLst>
              </a:tr>
              <a:tr h="0">
                <a:tc>
                  <a:txBody>
                    <a:bodyPr/>
                    <a:lstStyle/>
                    <a:p>
                      <a:pPr>
                        <a:spcAft>
                          <a:spcPts val="0"/>
                        </a:spcAft>
                      </a:pPr>
                      <a:r>
                        <a:rPr lang="en-US" sz="1000">
                          <a:effectLst/>
                        </a:rPr>
                        <a:t>Total Observations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000">
                          <a:effectLst/>
                        </a:rPr>
                        <a:t>3,347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19976919"/>
                  </a:ext>
                </a:extLst>
              </a:tr>
              <a:tr h="0">
                <a:tc>
                  <a:txBody>
                    <a:bodyPr/>
                    <a:lstStyle/>
                    <a:p>
                      <a:pPr>
                        <a:spcAft>
                          <a:spcPts val="0"/>
                        </a:spcAft>
                      </a:pPr>
                      <a:r>
                        <a:rPr lang="en-US" sz="1000">
                          <a:effectLst/>
                        </a:rPr>
                        <a:t>English Ads with Actual-sized images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000">
                          <a:effectLst/>
                        </a:rPr>
                        <a:t>2,061 (~61%)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88186602"/>
                  </a:ext>
                </a:extLst>
              </a:tr>
              <a:tr h="0">
                <a:tc>
                  <a:txBody>
                    <a:bodyPr/>
                    <a:lstStyle/>
                    <a:p>
                      <a:pPr>
                        <a:spcAft>
                          <a:spcPts val="0"/>
                        </a:spcAft>
                      </a:pPr>
                      <a:r>
                        <a:rPr lang="en-US" sz="1000">
                          <a:effectLst/>
                        </a:rPr>
                        <a:t>Break down of English Ads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rPr>
                        <a:t>+----+---------+---------+</a:t>
                      </a:r>
                      <a:endParaRPr lang="en-US" sz="1100">
                        <a:effectLst/>
                      </a:endParaRPr>
                    </a:p>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rPr>
                        <a:t>|    | Type    |   Count |</a:t>
                      </a:r>
                      <a:endParaRPr lang="en-US" sz="1100">
                        <a:effectLst/>
                      </a:endParaRPr>
                    </a:p>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rPr>
                        <a:t>|----+---------+---------|</a:t>
                      </a:r>
                      <a:endParaRPr lang="en-US" sz="1100">
                        <a:effectLst/>
                      </a:endParaRPr>
                    </a:p>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rPr>
                        <a:t>|  0 | SHARE   |    1918 |</a:t>
                      </a:r>
                      <a:endParaRPr lang="en-US" sz="1100">
                        <a:effectLst/>
                      </a:endParaRPr>
                    </a:p>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rPr>
                        <a:t>|  1 | INVALID |      91 |</a:t>
                      </a:r>
                      <a:endParaRPr lang="en-US" sz="1100">
                        <a:effectLst/>
                      </a:endParaRPr>
                    </a:p>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rPr>
                        <a:t>|  2 | PAGE    |      52 |</a:t>
                      </a:r>
                      <a:endParaRPr lang="en-US" sz="1100">
                        <a:effectLst/>
                      </a:endParaRPr>
                    </a:p>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rPr>
                        <a:t>+----+---------+---------+</a:t>
                      </a:r>
                      <a:endParaRPr lang="en-US" sz="1100">
                        <a:effectLst/>
                      </a:endParaRPr>
                    </a:p>
                    <a:p>
                      <a:pPr>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4071177"/>
                  </a:ext>
                </a:extLst>
              </a:tr>
              <a:tr h="0">
                <a:tc>
                  <a:txBody>
                    <a:bodyPr/>
                    <a:lstStyle/>
                    <a:p>
                      <a:pPr>
                        <a:spcAft>
                          <a:spcPts val="0"/>
                        </a:spcAft>
                      </a:pPr>
                      <a:r>
                        <a:rPr lang="en-US" sz="1000">
                          <a:effectLst/>
                        </a:rPr>
                        <a:t>Total appropriate images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effectLst/>
                        </a:rPr>
                        <a:t>2,207</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5147645"/>
                  </a:ext>
                </a:extLst>
              </a:tr>
            </a:tbl>
          </a:graphicData>
        </a:graphic>
      </p:graphicFrame>
      <p:sp>
        <p:nvSpPr>
          <p:cNvPr id="10" name="Rectangle 9">
            <a:extLst>
              <a:ext uri="{FF2B5EF4-FFF2-40B4-BE49-F238E27FC236}">
                <a16:creationId xmlns:a16="http://schemas.microsoft.com/office/drawing/2014/main" id="{B7D5A7A9-FF59-46AB-A5B5-6699FE7DAA84}"/>
              </a:ext>
            </a:extLst>
          </p:cNvPr>
          <p:cNvSpPr/>
          <p:nvPr/>
        </p:nvSpPr>
        <p:spPr>
          <a:xfrm>
            <a:off x="7349955" y="5089146"/>
            <a:ext cx="3542749" cy="523220"/>
          </a:xfrm>
          <a:prstGeom prst="rect">
            <a:avLst/>
          </a:prstGeom>
        </p:spPr>
        <p:txBody>
          <a:bodyPr wrap="square">
            <a:spAutoFit/>
          </a:bodyPr>
          <a:lstStyle/>
          <a:p>
            <a:pPr algn="ctr"/>
            <a:r>
              <a:rPr lang="en-SG" sz="1400" dirty="0">
                <a:solidFill>
                  <a:srgbClr val="1D2129"/>
                </a:solidFill>
                <a:latin typeface="Arial" panose="020B0604020202020204" pitchFamily="34" charset="0"/>
              </a:rPr>
              <a:t>English, non-video ads with larger than thumbnail sized image</a:t>
            </a:r>
          </a:p>
        </p:txBody>
      </p:sp>
      <p:sp>
        <p:nvSpPr>
          <p:cNvPr id="11" name="Rectangle 10">
            <a:extLst>
              <a:ext uri="{FF2B5EF4-FFF2-40B4-BE49-F238E27FC236}">
                <a16:creationId xmlns:a16="http://schemas.microsoft.com/office/drawing/2014/main" id="{402B9761-298D-49D5-9BA7-ADADECA1AAF5}"/>
              </a:ext>
            </a:extLst>
          </p:cNvPr>
          <p:cNvSpPr/>
          <p:nvPr/>
        </p:nvSpPr>
        <p:spPr>
          <a:xfrm>
            <a:off x="6889447" y="1399521"/>
            <a:ext cx="4100803" cy="646331"/>
          </a:xfrm>
          <a:prstGeom prst="rect">
            <a:avLst/>
          </a:prstGeom>
        </p:spPr>
        <p:txBody>
          <a:bodyPr wrap="none">
            <a:spAutoFit/>
          </a:bodyPr>
          <a:lstStyle/>
          <a:p>
            <a:pPr marL="342900" indent="-342900">
              <a:buAutoNum type="arabicPeriod"/>
            </a:pPr>
            <a:r>
              <a:rPr lang="en-SG" dirty="0">
                <a:solidFill>
                  <a:srgbClr val="1D2129"/>
                </a:solidFill>
                <a:latin typeface="Arial" panose="020B0604020202020204" pitchFamily="34" charset="0"/>
              </a:rPr>
              <a:t>What observation can we use?</a:t>
            </a:r>
          </a:p>
          <a:p>
            <a:pPr marL="342900" indent="-342900">
              <a:buAutoNum type="arabicPeriod"/>
            </a:pPr>
            <a:r>
              <a:rPr lang="en-SG" dirty="0">
                <a:solidFill>
                  <a:schemeClr val="bg1">
                    <a:lumMod val="95000"/>
                  </a:schemeClr>
                </a:solidFill>
                <a:latin typeface="Arial" panose="020B0604020202020204" pitchFamily="34" charset="0"/>
              </a:rPr>
              <a:t>What do we need to “break apart”?</a:t>
            </a:r>
          </a:p>
        </p:txBody>
      </p:sp>
    </p:spTree>
    <p:extLst>
      <p:ext uri="{BB962C8B-B14F-4D97-AF65-F5344CB8AC3E}">
        <p14:creationId xmlns:p14="http://schemas.microsoft.com/office/powerpoint/2010/main" val="204210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Da</a:t>
            </a:r>
            <a:r>
              <a:rPr lang="en-US" b="1" dirty="0"/>
              <a:t>ta Exploration &amp; Understanding</a:t>
            </a:r>
            <a:endParaRPr lang="en-US" dirty="0"/>
          </a:p>
        </p:txBody>
      </p:sp>
      <p:pic>
        <p:nvPicPr>
          <p:cNvPr id="6" name="Picture 8" descr="Related image">
            <a:extLst>
              <a:ext uri="{FF2B5EF4-FFF2-40B4-BE49-F238E27FC236}">
                <a16:creationId xmlns:a16="http://schemas.microsoft.com/office/drawing/2014/main" id="{C4277851-005E-4F34-BFC0-68B7FBB95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23221"/>
            <a:ext cx="876300" cy="876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C67AE9E1-7B34-4084-8AB3-A0E47E5D821D}"/>
              </a:ext>
            </a:extLst>
          </p:cNvPr>
          <p:cNvGraphicFramePr>
            <a:graphicFrameLocks noGrp="1"/>
          </p:cNvGraphicFramePr>
          <p:nvPr/>
        </p:nvGraphicFramePr>
        <p:xfrm>
          <a:off x="838200" y="1399521"/>
          <a:ext cx="4895850" cy="5040000"/>
        </p:xfrm>
        <a:graphic>
          <a:graphicData uri="http://schemas.openxmlformats.org/drawingml/2006/table">
            <a:tbl>
              <a:tblPr/>
              <a:tblGrid>
                <a:gridCol w="2133649">
                  <a:extLst>
                    <a:ext uri="{9D8B030D-6E8A-4147-A177-3AD203B41FA5}">
                      <a16:colId xmlns:a16="http://schemas.microsoft.com/office/drawing/2014/main" val="2535712592"/>
                    </a:ext>
                  </a:extLst>
                </a:gridCol>
                <a:gridCol w="2762201">
                  <a:extLst>
                    <a:ext uri="{9D8B030D-6E8A-4147-A177-3AD203B41FA5}">
                      <a16:colId xmlns:a16="http://schemas.microsoft.com/office/drawing/2014/main" val="2588394269"/>
                    </a:ext>
                  </a:extLst>
                </a:gridCol>
              </a:tblGrid>
              <a:tr h="252000">
                <a:tc>
                  <a:txBody>
                    <a:bodyPr/>
                    <a:lstStyle/>
                    <a:p>
                      <a:pPr>
                        <a:lnSpc>
                          <a:spcPct val="107000"/>
                        </a:lnSpc>
                        <a:spcAft>
                          <a:spcPts val="0"/>
                        </a:spcAft>
                      </a:pPr>
                      <a:r>
                        <a:rPr lang="en-SG" sz="1000">
                          <a:effectLst/>
                        </a:rPr>
                        <a:t>Columns names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tc>
                  <a:txBody>
                    <a:bodyPr/>
                    <a:lstStyle/>
                    <a:p>
                      <a:pPr>
                        <a:lnSpc>
                          <a:spcPct val="107000"/>
                        </a:lnSpc>
                        <a:spcAft>
                          <a:spcPts val="0"/>
                        </a:spcAft>
                      </a:pPr>
                      <a:r>
                        <a:rPr lang="en-SG" sz="1000" dirty="0">
                          <a:effectLst/>
                        </a:rPr>
                        <a:t>Description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extLst>
                  <a:ext uri="{0D108BD9-81ED-4DB2-BD59-A6C34878D82A}">
                    <a16:rowId xmlns:a16="http://schemas.microsoft.com/office/drawing/2014/main" val="222583248"/>
                  </a:ext>
                </a:extLst>
              </a:tr>
              <a:tr h="252000">
                <a:tc>
                  <a:txBody>
                    <a:bodyPr/>
                    <a:lstStyle/>
                    <a:p>
                      <a:pPr>
                        <a:lnSpc>
                          <a:spcPct val="107000"/>
                        </a:lnSpc>
                        <a:spcAft>
                          <a:spcPts val="0"/>
                        </a:spcAft>
                      </a:pPr>
                      <a:r>
                        <a:rPr lang="en-SG" sz="1000">
                          <a:effectLst/>
                        </a:rPr>
                        <a:t>Year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25419293"/>
                  </a:ext>
                </a:extLst>
              </a:tr>
              <a:tr h="252000">
                <a:tc>
                  <a:txBody>
                    <a:bodyPr/>
                    <a:lstStyle/>
                    <a:p>
                      <a:pPr>
                        <a:lnSpc>
                          <a:spcPct val="107000"/>
                        </a:lnSpc>
                        <a:spcAft>
                          <a:spcPts val="0"/>
                        </a:spcAft>
                      </a:pPr>
                      <a:r>
                        <a:rPr lang="en-SG" sz="1000">
                          <a:effectLst/>
                        </a:rPr>
                        <a:t>Month</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87431630"/>
                  </a:ext>
                </a:extLst>
              </a:tr>
              <a:tr h="252000">
                <a:tc>
                  <a:txBody>
                    <a:bodyPr/>
                    <a:lstStyle/>
                    <a:p>
                      <a:pPr>
                        <a:lnSpc>
                          <a:spcPct val="107000"/>
                        </a:lnSpc>
                        <a:spcAft>
                          <a:spcPts val="0"/>
                        </a:spcAft>
                      </a:pPr>
                      <a:r>
                        <a:rPr lang="en-SG" sz="1000" dirty="0">
                          <a:effectLst/>
                        </a:rPr>
                        <a:t>Account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Account name as stated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09394993"/>
                  </a:ext>
                </a:extLst>
              </a:tr>
              <a:tr h="252000">
                <a:tc>
                  <a:txBody>
                    <a:bodyPr/>
                    <a:lstStyle/>
                    <a:p>
                      <a:pPr>
                        <a:lnSpc>
                          <a:spcPct val="107000"/>
                        </a:lnSpc>
                        <a:spcAft>
                          <a:spcPts val="0"/>
                        </a:spcAft>
                      </a:pPr>
                      <a:r>
                        <a:rPr lang="en-SG" sz="1000">
                          <a:effectLst/>
                        </a:rPr>
                        <a:t>Campaign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97153328"/>
                  </a:ext>
                </a:extLst>
              </a:tr>
              <a:tr h="252000">
                <a:tc>
                  <a:txBody>
                    <a:bodyPr/>
                    <a:lstStyle/>
                    <a:p>
                      <a:pPr>
                        <a:lnSpc>
                          <a:spcPct val="107000"/>
                        </a:lnSpc>
                        <a:spcAft>
                          <a:spcPts val="0"/>
                        </a:spcAft>
                      </a:pPr>
                      <a:r>
                        <a:rPr lang="en-SG" sz="1000">
                          <a:effectLst/>
                        </a:rPr>
                        <a:t>Campaign objective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62445023"/>
                  </a:ext>
                </a:extLst>
              </a:tr>
              <a:tr h="252000">
                <a:tc>
                  <a:txBody>
                    <a:bodyPr/>
                    <a:lstStyle/>
                    <a:p>
                      <a:pPr>
                        <a:lnSpc>
                          <a:spcPct val="107000"/>
                        </a:lnSpc>
                        <a:spcAft>
                          <a:spcPts val="0"/>
                        </a:spcAft>
                      </a:pPr>
                      <a:r>
                        <a:rPr lang="en-SG" sz="1000">
                          <a:effectLst/>
                        </a:rPr>
                        <a:t>Ad set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93181461"/>
                  </a:ext>
                </a:extLst>
              </a:tr>
              <a:tr h="252000">
                <a:tc>
                  <a:txBody>
                    <a:bodyPr/>
                    <a:lstStyle/>
                    <a:p>
                      <a:pPr>
                        <a:lnSpc>
                          <a:spcPct val="107000"/>
                        </a:lnSpc>
                        <a:spcAft>
                          <a:spcPts val="0"/>
                        </a:spcAft>
                      </a:pPr>
                      <a:r>
                        <a:rPr lang="en-SG" sz="1000">
                          <a:effectLst/>
                        </a:rPr>
                        <a:t>Ad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651479"/>
                  </a:ext>
                </a:extLst>
              </a:tr>
              <a:tr h="252000">
                <a:tc>
                  <a:txBody>
                    <a:bodyPr/>
                    <a:lstStyle/>
                    <a:p>
                      <a:pPr>
                        <a:lnSpc>
                          <a:spcPct val="107000"/>
                        </a:lnSpc>
                        <a:spcAft>
                          <a:spcPts val="0"/>
                        </a:spcAft>
                      </a:pPr>
                      <a:r>
                        <a:rPr lang="en-SG" sz="1000">
                          <a:effectLst/>
                        </a:rPr>
                        <a:t>Ad set status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19870109"/>
                  </a:ext>
                </a:extLst>
              </a:tr>
              <a:tr h="252000">
                <a:tc>
                  <a:txBody>
                    <a:bodyPr/>
                    <a:lstStyle/>
                    <a:p>
                      <a:pPr>
                        <a:lnSpc>
                          <a:spcPct val="107000"/>
                        </a:lnSpc>
                        <a:spcAft>
                          <a:spcPts val="0"/>
                        </a:spcAft>
                      </a:pPr>
                      <a:r>
                        <a:rPr lang="en-US" sz="1000" dirty="0">
                          <a:effectLst/>
                        </a:rPr>
                        <a:t>Ad set targeting</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en-US" sz="1000" dirty="0">
                          <a:effectLst/>
                        </a:rPr>
                        <a:t>String/ The targeting when setting up the ad on FB</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3379967"/>
                  </a:ext>
                </a:extLst>
              </a:tr>
              <a:tr h="252000">
                <a:tc>
                  <a:txBody>
                    <a:bodyPr/>
                    <a:lstStyle/>
                    <a:p>
                      <a:pPr>
                        <a:lnSpc>
                          <a:spcPct val="107000"/>
                        </a:lnSpc>
                        <a:spcAft>
                          <a:spcPts val="0"/>
                        </a:spcAft>
                      </a:pPr>
                      <a:r>
                        <a:rPr lang="en-SG" sz="1000" dirty="0">
                          <a:effectLst/>
                        </a:rPr>
                        <a:t>Impressions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495699488"/>
                  </a:ext>
                </a:extLst>
              </a:tr>
              <a:tr h="252000">
                <a:tc>
                  <a:txBody>
                    <a:bodyPr/>
                    <a:lstStyle/>
                    <a:p>
                      <a:pPr>
                        <a:lnSpc>
                          <a:spcPct val="107000"/>
                        </a:lnSpc>
                        <a:spcAft>
                          <a:spcPts val="0"/>
                        </a:spcAft>
                      </a:pPr>
                      <a:r>
                        <a:rPr lang="en-SG" sz="1000" dirty="0">
                          <a:effectLst/>
                        </a:rPr>
                        <a:t>Link clicks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65852012"/>
                  </a:ext>
                </a:extLst>
              </a:tr>
              <a:tr h="252000">
                <a:tc>
                  <a:txBody>
                    <a:bodyPr/>
                    <a:lstStyle/>
                    <a:p>
                      <a:pPr>
                        <a:lnSpc>
                          <a:spcPct val="107000"/>
                        </a:lnSpc>
                        <a:spcAft>
                          <a:spcPts val="0"/>
                        </a:spcAft>
                      </a:pPr>
                      <a:r>
                        <a:rPr lang="en-SG" sz="1000" dirty="0">
                          <a:effectLst/>
                        </a:rPr>
                        <a:t>Amount spent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98343592"/>
                  </a:ext>
                </a:extLst>
              </a:tr>
              <a:tr h="252000">
                <a:tc>
                  <a:txBody>
                    <a:bodyPr/>
                    <a:lstStyle/>
                    <a:p>
                      <a:pPr>
                        <a:lnSpc>
                          <a:spcPct val="107000"/>
                        </a:lnSpc>
                        <a:spcAft>
                          <a:spcPts val="0"/>
                        </a:spcAft>
                      </a:pPr>
                      <a:r>
                        <a:rPr lang="en-SG" sz="1000" dirty="0">
                          <a:effectLst/>
                        </a:rPr>
                        <a:t>Amount spent (USD)</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182893544"/>
                  </a:ext>
                </a:extLst>
              </a:tr>
              <a:tr h="252000">
                <a:tc>
                  <a:txBody>
                    <a:bodyPr/>
                    <a:lstStyle/>
                    <a:p>
                      <a:pPr>
                        <a:lnSpc>
                          <a:spcPct val="107000"/>
                        </a:lnSpc>
                        <a:spcAft>
                          <a:spcPts val="0"/>
                        </a:spcAft>
                      </a:pPr>
                      <a:r>
                        <a:rPr lang="en-SG" sz="1000" dirty="0">
                          <a:effectLst/>
                        </a:rPr>
                        <a:t>CTR (link click-through rate)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53360844"/>
                  </a:ext>
                </a:extLst>
              </a:tr>
              <a:tr h="252000">
                <a:tc>
                  <a:txBody>
                    <a:bodyPr/>
                    <a:lstStyle/>
                    <a:p>
                      <a:pPr>
                        <a:lnSpc>
                          <a:spcPct val="107000"/>
                        </a:lnSpc>
                        <a:spcAft>
                          <a:spcPts val="0"/>
                        </a:spcAft>
                      </a:pPr>
                      <a:r>
                        <a:rPr lang="en-SG" sz="1000" dirty="0">
                          <a:effectLst/>
                        </a:rPr>
                        <a:t>CPC (cost per link click)</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722051738"/>
                  </a:ext>
                </a:extLst>
              </a:tr>
              <a:tr h="252000">
                <a:tc>
                  <a:txBody>
                    <a:bodyPr/>
                    <a:lstStyle/>
                    <a:p>
                      <a:pPr>
                        <a:lnSpc>
                          <a:spcPct val="107000"/>
                        </a:lnSpc>
                        <a:spcAft>
                          <a:spcPts val="0"/>
                        </a:spcAft>
                      </a:pPr>
                      <a:r>
                        <a:rPr lang="en-SG" sz="1000">
                          <a:effectLst/>
                        </a:rPr>
                        <a:t>CPM (cost per 1000 impressions)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213338453"/>
                  </a:ext>
                </a:extLst>
              </a:tr>
              <a:tr h="252000">
                <a:tc>
                  <a:txBody>
                    <a:bodyPr/>
                    <a:lstStyle/>
                    <a:p>
                      <a:pPr>
                        <a:lnSpc>
                          <a:spcPct val="107000"/>
                        </a:lnSpc>
                        <a:spcAft>
                          <a:spcPts val="0"/>
                        </a:spcAft>
                      </a:pPr>
                      <a:r>
                        <a:rPr lang="en-SG" sz="1000" dirty="0">
                          <a:effectLst/>
                        </a:rPr>
                        <a:t>Cost per lead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1401147"/>
                  </a:ext>
                </a:extLst>
              </a:tr>
              <a:tr h="252000">
                <a:tc>
                  <a:txBody>
                    <a:bodyPr/>
                    <a:lstStyle/>
                    <a:p>
                      <a:pPr>
                        <a:lnSpc>
                          <a:spcPct val="107000"/>
                        </a:lnSpc>
                        <a:spcAft>
                          <a:spcPts val="0"/>
                        </a:spcAft>
                      </a:pPr>
                      <a:r>
                        <a:rPr lang="en-SG" sz="1000" dirty="0">
                          <a:effectLst/>
                        </a:rPr>
                        <a:t>Leads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00856561"/>
                  </a:ext>
                </a:extLst>
              </a:tr>
              <a:tr h="252000">
                <a:tc>
                  <a:txBody>
                    <a:bodyPr/>
                    <a:lstStyle/>
                    <a:p>
                      <a:pPr>
                        <a:lnSpc>
                          <a:spcPct val="107000"/>
                        </a:lnSpc>
                        <a:spcAft>
                          <a:spcPts val="0"/>
                        </a:spcAft>
                      </a:pPr>
                      <a:r>
                        <a:rPr lang="en-SG" sz="1000">
                          <a:effectLst/>
                        </a:rPr>
                        <a:t>Website conversions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Integer/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79648938"/>
                  </a:ext>
                </a:extLst>
              </a:tr>
            </a:tbl>
          </a:graphicData>
        </a:graphic>
      </p:graphicFrame>
      <p:sp>
        <p:nvSpPr>
          <p:cNvPr id="9" name="Rectangle 8">
            <a:extLst>
              <a:ext uri="{FF2B5EF4-FFF2-40B4-BE49-F238E27FC236}">
                <a16:creationId xmlns:a16="http://schemas.microsoft.com/office/drawing/2014/main" id="{5CFB4FE5-A192-479D-B5A8-EA7797A6C892}"/>
              </a:ext>
            </a:extLst>
          </p:cNvPr>
          <p:cNvSpPr/>
          <p:nvPr/>
        </p:nvSpPr>
        <p:spPr>
          <a:xfrm>
            <a:off x="1945666" y="6439521"/>
            <a:ext cx="1987852" cy="276999"/>
          </a:xfrm>
          <a:prstGeom prst="rect">
            <a:avLst/>
          </a:prstGeom>
        </p:spPr>
        <p:txBody>
          <a:bodyPr wrap="none">
            <a:spAutoFit/>
          </a:bodyPr>
          <a:lstStyle/>
          <a:p>
            <a:r>
              <a:rPr lang="en-SG" sz="1200" i="1" dirty="0"/>
              <a:t>Facebook Ad Data Dictionary</a:t>
            </a:r>
            <a:endParaRPr lang="en-US" sz="1200" i="1" dirty="0"/>
          </a:p>
        </p:txBody>
      </p:sp>
      <p:sp>
        <p:nvSpPr>
          <p:cNvPr id="8" name="Rectangle 7">
            <a:extLst>
              <a:ext uri="{FF2B5EF4-FFF2-40B4-BE49-F238E27FC236}">
                <a16:creationId xmlns:a16="http://schemas.microsoft.com/office/drawing/2014/main" id="{948DD6D5-1888-4718-8C07-4F15114A54BD}"/>
              </a:ext>
            </a:extLst>
          </p:cNvPr>
          <p:cNvSpPr/>
          <p:nvPr/>
        </p:nvSpPr>
        <p:spPr>
          <a:xfrm>
            <a:off x="6889447" y="1399521"/>
            <a:ext cx="4100803" cy="646331"/>
          </a:xfrm>
          <a:prstGeom prst="rect">
            <a:avLst/>
          </a:prstGeom>
        </p:spPr>
        <p:txBody>
          <a:bodyPr wrap="none">
            <a:spAutoFit/>
          </a:bodyPr>
          <a:lstStyle/>
          <a:p>
            <a:pPr marL="342900" indent="-342900">
              <a:buAutoNum type="arabicPeriod"/>
            </a:pPr>
            <a:r>
              <a:rPr lang="en-SG" dirty="0">
                <a:solidFill>
                  <a:schemeClr val="bg1">
                    <a:lumMod val="95000"/>
                  </a:schemeClr>
                </a:solidFill>
                <a:latin typeface="Arial" panose="020B0604020202020204" pitchFamily="34" charset="0"/>
              </a:rPr>
              <a:t>What observation can we use?</a:t>
            </a:r>
          </a:p>
          <a:p>
            <a:pPr marL="342900" indent="-342900">
              <a:buAutoNum type="arabicPeriod"/>
            </a:pPr>
            <a:r>
              <a:rPr lang="en-SG" dirty="0">
                <a:solidFill>
                  <a:srgbClr val="1D2129"/>
                </a:solidFill>
                <a:latin typeface="Arial" panose="020B0604020202020204" pitchFamily="34" charset="0"/>
              </a:rPr>
              <a:t>What do we need to “break apart”?</a:t>
            </a:r>
          </a:p>
        </p:txBody>
      </p:sp>
    </p:spTree>
    <p:extLst>
      <p:ext uri="{BB962C8B-B14F-4D97-AF65-F5344CB8AC3E}">
        <p14:creationId xmlns:p14="http://schemas.microsoft.com/office/powerpoint/2010/main" val="2891714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Da</a:t>
            </a:r>
            <a:r>
              <a:rPr lang="en-US" b="1" dirty="0"/>
              <a:t>ta Exploration &amp; Understanding</a:t>
            </a:r>
            <a:endParaRPr lang="en-US" dirty="0"/>
          </a:p>
        </p:txBody>
      </p:sp>
      <p:pic>
        <p:nvPicPr>
          <p:cNvPr id="6" name="Picture 8" descr="Related image">
            <a:extLst>
              <a:ext uri="{FF2B5EF4-FFF2-40B4-BE49-F238E27FC236}">
                <a16:creationId xmlns:a16="http://schemas.microsoft.com/office/drawing/2014/main" id="{C4277851-005E-4F34-BFC0-68B7FBB95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23221"/>
            <a:ext cx="876300" cy="876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C67AE9E1-7B34-4084-8AB3-A0E47E5D821D}"/>
              </a:ext>
            </a:extLst>
          </p:cNvPr>
          <p:cNvGraphicFramePr>
            <a:graphicFrameLocks noGrp="1"/>
          </p:cNvGraphicFramePr>
          <p:nvPr>
            <p:extLst>
              <p:ext uri="{D42A27DB-BD31-4B8C-83A1-F6EECF244321}">
                <p14:modId xmlns:p14="http://schemas.microsoft.com/office/powerpoint/2010/main" val="1587372636"/>
              </p:ext>
            </p:extLst>
          </p:nvPr>
        </p:nvGraphicFramePr>
        <p:xfrm>
          <a:off x="838200" y="1399521"/>
          <a:ext cx="4895850" cy="5040000"/>
        </p:xfrm>
        <a:graphic>
          <a:graphicData uri="http://schemas.openxmlformats.org/drawingml/2006/table">
            <a:tbl>
              <a:tblPr/>
              <a:tblGrid>
                <a:gridCol w="2133649">
                  <a:extLst>
                    <a:ext uri="{9D8B030D-6E8A-4147-A177-3AD203B41FA5}">
                      <a16:colId xmlns:a16="http://schemas.microsoft.com/office/drawing/2014/main" val="2535712592"/>
                    </a:ext>
                  </a:extLst>
                </a:gridCol>
                <a:gridCol w="2762201">
                  <a:extLst>
                    <a:ext uri="{9D8B030D-6E8A-4147-A177-3AD203B41FA5}">
                      <a16:colId xmlns:a16="http://schemas.microsoft.com/office/drawing/2014/main" val="2588394269"/>
                    </a:ext>
                  </a:extLst>
                </a:gridCol>
              </a:tblGrid>
              <a:tr h="252000">
                <a:tc>
                  <a:txBody>
                    <a:bodyPr/>
                    <a:lstStyle/>
                    <a:p>
                      <a:pPr>
                        <a:lnSpc>
                          <a:spcPct val="107000"/>
                        </a:lnSpc>
                        <a:spcAft>
                          <a:spcPts val="0"/>
                        </a:spcAft>
                      </a:pPr>
                      <a:r>
                        <a:rPr lang="en-SG" sz="1000">
                          <a:effectLst/>
                        </a:rPr>
                        <a:t>Columns names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tc>
                  <a:txBody>
                    <a:bodyPr/>
                    <a:lstStyle/>
                    <a:p>
                      <a:pPr>
                        <a:lnSpc>
                          <a:spcPct val="107000"/>
                        </a:lnSpc>
                        <a:spcAft>
                          <a:spcPts val="0"/>
                        </a:spcAft>
                      </a:pPr>
                      <a:r>
                        <a:rPr lang="en-SG" sz="1000" dirty="0">
                          <a:effectLst/>
                        </a:rPr>
                        <a:t>Description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solidFill>
                      <a:srgbClr val="FFC000"/>
                    </a:solidFill>
                  </a:tcPr>
                </a:tc>
                <a:extLst>
                  <a:ext uri="{0D108BD9-81ED-4DB2-BD59-A6C34878D82A}">
                    <a16:rowId xmlns:a16="http://schemas.microsoft.com/office/drawing/2014/main" val="222583248"/>
                  </a:ext>
                </a:extLst>
              </a:tr>
              <a:tr h="252000">
                <a:tc>
                  <a:txBody>
                    <a:bodyPr/>
                    <a:lstStyle/>
                    <a:p>
                      <a:pPr>
                        <a:lnSpc>
                          <a:spcPct val="107000"/>
                        </a:lnSpc>
                        <a:spcAft>
                          <a:spcPts val="0"/>
                        </a:spcAft>
                      </a:pPr>
                      <a:r>
                        <a:rPr lang="en-SG" sz="1000">
                          <a:effectLst/>
                        </a:rPr>
                        <a:t>Year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25419293"/>
                  </a:ext>
                </a:extLst>
              </a:tr>
              <a:tr h="252000">
                <a:tc>
                  <a:txBody>
                    <a:bodyPr/>
                    <a:lstStyle/>
                    <a:p>
                      <a:pPr>
                        <a:lnSpc>
                          <a:spcPct val="107000"/>
                        </a:lnSpc>
                        <a:spcAft>
                          <a:spcPts val="0"/>
                        </a:spcAft>
                      </a:pPr>
                      <a:r>
                        <a:rPr lang="en-SG" sz="1000">
                          <a:effectLst/>
                        </a:rPr>
                        <a:t>Month</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87431630"/>
                  </a:ext>
                </a:extLst>
              </a:tr>
              <a:tr h="252000">
                <a:tc>
                  <a:txBody>
                    <a:bodyPr/>
                    <a:lstStyle/>
                    <a:p>
                      <a:pPr>
                        <a:lnSpc>
                          <a:spcPct val="107000"/>
                        </a:lnSpc>
                        <a:spcAft>
                          <a:spcPts val="0"/>
                        </a:spcAft>
                      </a:pPr>
                      <a:r>
                        <a:rPr lang="en-SG" sz="1000" dirty="0">
                          <a:effectLst/>
                        </a:rPr>
                        <a:t>Account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Account name as stated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09394993"/>
                  </a:ext>
                </a:extLst>
              </a:tr>
              <a:tr h="252000">
                <a:tc>
                  <a:txBody>
                    <a:bodyPr/>
                    <a:lstStyle/>
                    <a:p>
                      <a:pPr>
                        <a:lnSpc>
                          <a:spcPct val="107000"/>
                        </a:lnSpc>
                        <a:spcAft>
                          <a:spcPts val="0"/>
                        </a:spcAft>
                      </a:pPr>
                      <a:r>
                        <a:rPr lang="en-SG" sz="1000">
                          <a:effectLst/>
                        </a:rPr>
                        <a:t>Campaign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97153328"/>
                  </a:ext>
                </a:extLst>
              </a:tr>
              <a:tr h="252000">
                <a:tc>
                  <a:txBody>
                    <a:bodyPr/>
                    <a:lstStyle/>
                    <a:p>
                      <a:pPr>
                        <a:lnSpc>
                          <a:spcPct val="107000"/>
                        </a:lnSpc>
                        <a:spcAft>
                          <a:spcPts val="0"/>
                        </a:spcAft>
                      </a:pPr>
                      <a:r>
                        <a:rPr lang="en-SG" sz="1000">
                          <a:effectLst/>
                        </a:rPr>
                        <a:t>Campaign objective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62445023"/>
                  </a:ext>
                </a:extLst>
              </a:tr>
              <a:tr h="252000">
                <a:tc>
                  <a:txBody>
                    <a:bodyPr/>
                    <a:lstStyle/>
                    <a:p>
                      <a:pPr>
                        <a:lnSpc>
                          <a:spcPct val="107000"/>
                        </a:lnSpc>
                        <a:spcAft>
                          <a:spcPts val="0"/>
                        </a:spcAft>
                      </a:pPr>
                      <a:r>
                        <a:rPr lang="en-SG" sz="1000">
                          <a:effectLst/>
                        </a:rPr>
                        <a:t>Ad set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String/ Same as in FB Ad manager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93181461"/>
                  </a:ext>
                </a:extLst>
              </a:tr>
              <a:tr h="252000">
                <a:tc>
                  <a:txBody>
                    <a:bodyPr/>
                    <a:lstStyle/>
                    <a:p>
                      <a:pPr>
                        <a:lnSpc>
                          <a:spcPct val="107000"/>
                        </a:lnSpc>
                        <a:spcAft>
                          <a:spcPts val="0"/>
                        </a:spcAft>
                      </a:pPr>
                      <a:r>
                        <a:rPr lang="en-SG" sz="1000">
                          <a:effectLst/>
                        </a:rPr>
                        <a:t>Ad name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651479"/>
                  </a:ext>
                </a:extLst>
              </a:tr>
              <a:tr h="252000">
                <a:tc>
                  <a:txBody>
                    <a:bodyPr/>
                    <a:lstStyle/>
                    <a:p>
                      <a:pPr>
                        <a:lnSpc>
                          <a:spcPct val="107000"/>
                        </a:lnSpc>
                        <a:spcAft>
                          <a:spcPts val="0"/>
                        </a:spcAft>
                      </a:pPr>
                      <a:r>
                        <a:rPr lang="en-SG" sz="1000">
                          <a:effectLst/>
                        </a:rPr>
                        <a:t>Ad set status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String/ Same as in FB Ad manager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19870109"/>
                  </a:ext>
                </a:extLst>
              </a:tr>
              <a:tr h="252000">
                <a:tc>
                  <a:txBody>
                    <a:bodyPr/>
                    <a:lstStyle/>
                    <a:p>
                      <a:pPr>
                        <a:lnSpc>
                          <a:spcPct val="107000"/>
                        </a:lnSpc>
                        <a:spcAft>
                          <a:spcPts val="0"/>
                        </a:spcAft>
                      </a:pPr>
                      <a:r>
                        <a:rPr lang="en-US" sz="1000" dirty="0">
                          <a:effectLst/>
                        </a:rPr>
                        <a:t>Ad set targeting</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0"/>
                        </a:spcAft>
                      </a:pPr>
                      <a:r>
                        <a:rPr lang="en-US" sz="1000" dirty="0">
                          <a:effectLst/>
                        </a:rPr>
                        <a:t>String/ The targeting when setting up the ad on FB</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solidFill>
                      <a:srgbClr val="92D050"/>
                    </a:solidFill>
                  </a:tcPr>
                </a:tc>
                <a:extLst>
                  <a:ext uri="{0D108BD9-81ED-4DB2-BD59-A6C34878D82A}">
                    <a16:rowId xmlns:a16="http://schemas.microsoft.com/office/drawing/2014/main" val="1653379967"/>
                  </a:ext>
                </a:extLst>
              </a:tr>
              <a:tr h="252000">
                <a:tc>
                  <a:txBody>
                    <a:bodyPr/>
                    <a:lstStyle/>
                    <a:p>
                      <a:pPr>
                        <a:lnSpc>
                          <a:spcPct val="107000"/>
                        </a:lnSpc>
                        <a:spcAft>
                          <a:spcPts val="0"/>
                        </a:spcAft>
                      </a:pPr>
                      <a:r>
                        <a:rPr lang="en-SG" sz="1000" dirty="0">
                          <a:effectLst/>
                        </a:rPr>
                        <a:t>Impressions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495699488"/>
                  </a:ext>
                </a:extLst>
              </a:tr>
              <a:tr h="252000">
                <a:tc>
                  <a:txBody>
                    <a:bodyPr/>
                    <a:lstStyle/>
                    <a:p>
                      <a:pPr>
                        <a:lnSpc>
                          <a:spcPct val="107000"/>
                        </a:lnSpc>
                        <a:spcAft>
                          <a:spcPts val="0"/>
                        </a:spcAft>
                      </a:pPr>
                      <a:r>
                        <a:rPr lang="en-SG" sz="1000" dirty="0">
                          <a:effectLst/>
                        </a:rPr>
                        <a:t>Link clicks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65852012"/>
                  </a:ext>
                </a:extLst>
              </a:tr>
              <a:tr h="252000">
                <a:tc>
                  <a:txBody>
                    <a:bodyPr/>
                    <a:lstStyle/>
                    <a:p>
                      <a:pPr>
                        <a:lnSpc>
                          <a:spcPct val="107000"/>
                        </a:lnSpc>
                        <a:spcAft>
                          <a:spcPts val="0"/>
                        </a:spcAft>
                      </a:pPr>
                      <a:r>
                        <a:rPr lang="en-SG" sz="1000" dirty="0">
                          <a:effectLst/>
                        </a:rPr>
                        <a:t>Amount spent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98343592"/>
                  </a:ext>
                </a:extLst>
              </a:tr>
              <a:tr h="252000">
                <a:tc>
                  <a:txBody>
                    <a:bodyPr/>
                    <a:lstStyle/>
                    <a:p>
                      <a:pPr>
                        <a:lnSpc>
                          <a:spcPct val="107000"/>
                        </a:lnSpc>
                        <a:spcAft>
                          <a:spcPts val="0"/>
                        </a:spcAft>
                      </a:pPr>
                      <a:r>
                        <a:rPr lang="en-SG" sz="1000" dirty="0">
                          <a:effectLst/>
                        </a:rPr>
                        <a:t>Amount spent (USD)</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182893544"/>
                  </a:ext>
                </a:extLst>
              </a:tr>
              <a:tr h="252000">
                <a:tc>
                  <a:txBody>
                    <a:bodyPr/>
                    <a:lstStyle/>
                    <a:p>
                      <a:pPr>
                        <a:lnSpc>
                          <a:spcPct val="107000"/>
                        </a:lnSpc>
                        <a:spcAft>
                          <a:spcPts val="0"/>
                        </a:spcAft>
                      </a:pPr>
                      <a:r>
                        <a:rPr lang="en-SG" sz="1000" dirty="0">
                          <a:effectLst/>
                        </a:rPr>
                        <a:t>CTR (link click-through rate)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Float/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53360844"/>
                  </a:ext>
                </a:extLst>
              </a:tr>
              <a:tr h="252000">
                <a:tc>
                  <a:txBody>
                    <a:bodyPr/>
                    <a:lstStyle/>
                    <a:p>
                      <a:pPr>
                        <a:lnSpc>
                          <a:spcPct val="107000"/>
                        </a:lnSpc>
                        <a:spcAft>
                          <a:spcPts val="0"/>
                        </a:spcAft>
                      </a:pPr>
                      <a:r>
                        <a:rPr lang="en-SG" sz="1000" dirty="0">
                          <a:effectLst/>
                        </a:rPr>
                        <a:t>CPC (cost per link click)</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722051738"/>
                  </a:ext>
                </a:extLst>
              </a:tr>
              <a:tr h="252000">
                <a:tc>
                  <a:txBody>
                    <a:bodyPr/>
                    <a:lstStyle/>
                    <a:p>
                      <a:pPr>
                        <a:lnSpc>
                          <a:spcPct val="107000"/>
                        </a:lnSpc>
                        <a:spcAft>
                          <a:spcPts val="0"/>
                        </a:spcAft>
                      </a:pPr>
                      <a:r>
                        <a:rPr lang="en-SG" sz="1000">
                          <a:effectLst/>
                        </a:rPr>
                        <a:t>CPM (cost per 1000 impressions)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213338453"/>
                  </a:ext>
                </a:extLst>
              </a:tr>
              <a:tr h="252000">
                <a:tc>
                  <a:txBody>
                    <a:bodyPr/>
                    <a:lstStyle/>
                    <a:p>
                      <a:pPr>
                        <a:lnSpc>
                          <a:spcPct val="107000"/>
                        </a:lnSpc>
                        <a:spcAft>
                          <a:spcPts val="0"/>
                        </a:spcAft>
                      </a:pPr>
                      <a:r>
                        <a:rPr lang="en-SG" sz="1000" dirty="0">
                          <a:effectLst/>
                        </a:rPr>
                        <a:t>Cost per lead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Float/</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21401147"/>
                  </a:ext>
                </a:extLst>
              </a:tr>
              <a:tr h="252000">
                <a:tc>
                  <a:txBody>
                    <a:bodyPr/>
                    <a:lstStyle/>
                    <a:p>
                      <a:pPr>
                        <a:lnSpc>
                          <a:spcPct val="107000"/>
                        </a:lnSpc>
                        <a:spcAft>
                          <a:spcPts val="0"/>
                        </a:spcAft>
                      </a:pPr>
                      <a:r>
                        <a:rPr lang="en-SG" sz="1000" dirty="0">
                          <a:effectLst/>
                        </a:rPr>
                        <a:t>Leads (form)</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a:effectLst/>
                        </a:rPr>
                        <a:t>Integer/</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00856561"/>
                  </a:ext>
                </a:extLst>
              </a:tr>
              <a:tr h="252000">
                <a:tc>
                  <a:txBody>
                    <a:bodyPr/>
                    <a:lstStyle/>
                    <a:p>
                      <a:pPr>
                        <a:lnSpc>
                          <a:spcPct val="107000"/>
                        </a:lnSpc>
                        <a:spcAft>
                          <a:spcPts val="0"/>
                        </a:spcAft>
                      </a:pPr>
                      <a:r>
                        <a:rPr lang="en-SG" sz="1000">
                          <a:effectLst/>
                        </a:rPr>
                        <a:t>Website conversions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0"/>
                        </a:spcAft>
                      </a:pPr>
                      <a:r>
                        <a:rPr lang="en-SG" sz="1000" dirty="0">
                          <a:effectLst/>
                        </a:rPr>
                        <a:t>Integer/</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79648938"/>
                  </a:ext>
                </a:extLst>
              </a:tr>
            </a:tbl>
          </a:graphicData>
        </a:graphic>
      </p:graphicFrame>
      <p:sp>
        <p:nvSpPr>
          <p:cNvPr id="9" name="Rectangle 8">
            <a:extLst>
              <a:ext uri="{FF2B5EF4-FFF2-40B4-BE49-F238E27FC236}">
                <a16:creationId xmlns:a16="http://schemas.microsoft.com/office/drawing/2014/main" id="{5CFB4FE5-A192-479D-B5A8-EA7797A6C892}"/>
              </a:ext>
            </a:extLst>
          </p:cNvPr>
          <p:cNvSpPr/>
          <p:nvPr/>
        </p:nvSpPr>
        <p:spPr>
          <a:xfrm>
            <a:off x="1945666" y="6439521"/>
            <a:ext cx="1987852" cy="276999"/>
          </a:xfrm>
          <a:prstGeom prst="rect">
            <a:avLst/>
          </a:prstGeom>
        </p:spPr>
        <p:txBody>
          <a:bodyPr wrap="none">
            <a:spAutoFit/>
          </a:bodyPr>
          <a:lstStyle/>
          <a:p>
            <a:r>
              <a:rPr lang="en-SG" sz="1200" i="1" dirty="0"/>
              <a:t>Facebook Ad Data Dictionary</a:t>
            </a:r>
            <a:endParaRPr lang="en-US" sz="1200" i="1" dirty="0"/>
          </a:p>
        </p:txBody>
      </p:sp>
      <p:sp>
        <p:nvSpPr>
          <p:cNvPr id="8" name="Rectangle 7">
            <a:extLst>
              <a:ext uri="{FF2B5EF4-FFF2-40B4-BE49-F238E27FC236}">
                <a16:creationId xmlns:a16="http://schemas.microsoft.com/office/drawing/2014/main" id="{948DD6D5-1888-4718-8C07-4F15114A54BD}"/>
              </a:ext>
            </a:extLst>
          </p:cNvPr>
          <p:cNvSpPr/>
          <p:nvPr/>
        </p:nvSpPr>
        <p:spPr>
          <a:xfrm>
            <a:off x="6889447" y="1399521"/>
            <a:ext cx="4100803" cy="646331"/>
          </a:xfrm>
          <a:prstGeom prst="rect">
            <a:avLst/>
          </a:prstGeom>
        </p:spPr>
        <p:txBody>
          <a:bodyPr wrap="none">
            <a:spAutoFit/>
          </a:bodyPr>
          <a:lstStyle/>
          <a:p>
            <a:pPr marL="342900" indent="-342900">
              <a:buAutoNum type="arabicPeriod"/>
            </a:pPr>
            <a:r>
              <a:rPr lang="en-SG" dirty="0">
                <a:solidFill>
                  <a:schemeClr val="bg1">
                    <a:lumMod val="95000"/>
                  </a:schemeClr>
                </a:solidFill>
                <a:latin typeface="Arial" panose="020B0604020202020204" pitchFamily="34" charset="0"/>
              </a:rPr>
              <a:t>What observation can we use?</a:t>
            </a:r>
          </a:p>
          <a:p>
            <a:pPr marL="342900" indent="-342900">
              <a:buAutoNum type="arabicPeriod"/>
            </a:pPr>
            <a:r>
              <a:rPr lang="en-SG" dirty="0">
                <a:solidFill>
                  <a:srgbClr val="1D2129"/>
                </a:solidFill>
                <a:latin typeface="Arial" panose="020B0604020202020204" pitchFamily="34" charset="0"/>
              </a:rPr>
              <a:t>What do we need to “</a:t>
            </a:r>
            <a:r>
              <a:rPr lang="en-SG" dirty="0">
                <a:solidFill>
                  <a:srgbClr val="00B050"/>
                </a:solidFill>
                <a:latin typeface="Arial" panose="020B0604020202020204" pitchFamily="34" charset="0"/>
              </a:rPr>
              <a:t>break apart</a:t>
            </a:r>
            <a:r>
              <a:rPr lang="en-SG" dirty="0">
                <a:solidFill>
                  <a:srgbClr val="1D2129"/>
                </a:solidFill>
                <a:latin typeface="Arial" panose="020B0604020202020204" pitchFamily="34" charset="0"/>
              </a:rPr>
              <a:t>”?</a:t>
            </a:r>
          </a:p>
        </p:txBody>
      </p:sp>
      <p:cxnSp>
        <p:nvCxnSpPr>
          <p:cNvPr id="3" name="Connector: Elbow 2">
            <a:extLst>
              <a:ext uri="{FF2B5EF4-FFF2-40B4-BE49-F238E27FC236}">
                <a16:creationId xmlns:a16="http://schemas.microsoft.com/office/drawing/2014/main" id="{75B404A7-7216-42D2-A623-52C9471E0890}"/>
              </a:ext>
            </a:extLst>
          </p:cNvPr>
          <p:cNvCxnSpPr/>
          <p:nvPr/>
        </p:nvCxnSpPr>
        <p:spPr>
          <a:xfrm rot="10800000" flipV="1">
            <a:off x="6096000" y="2242686"/>
            <a:ext cx="4039402" cy="1549668"/>
          </a:xfrm>
          <a:prstGeom prst="bentConnector3">
            <a:avLst>
              <a:gd name="adj1" fmla="val 199"/>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75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Da</a:t>
            </a:r>
            <a:r>
              <a:rPr lang="en-US" b="1" dirty="0"/>
              <a:t>ta Exploration &amp; Understanding</a:t>
            </a:r>
            <a:endParaRPr lang="en-US" dirty="0"/>
          </a:p>
        </p:txBody>
      </p:sp>
      <p:pic>
        <p:nvPicPr>
          <p:cNvPr id="6" name="Picture 8" descr="Related image">
            <a:extLst>
              <a:ext uri="{FF2B5EF4-FFF2-40B4-BE49-F238E27FC236}">
                <a16:creationId xmlns:a16="http://schemas.microsoft.com/office/drawing/2014/main" id="{C4277851-005E-4F34-BFC0-68B7FBB95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23221"/>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E99542D-3ABC-4D7D-91B1-B39403AF3B26}"/>
              </a:ext>
            </a:extLst>
          </p:cNvPr>
          <p:cNvPicPr/>
          <p:nvPr/>
        </p:nvPicPr>
        <p:blipFill rotWithShape="1">
          <a:blip r:embed="rId3"/>
          <a:srcRect l="2006" t="300" r="803" b="48028"/>
          <a:stretch/>
        </p:blipFill>
        <p:spPr bwMode="auto">
          <a:xfrm>
            <a:off x="743951" y="1690688"/>
            <a:ext cx="7694663" cy="2727308"/>
          </a:xfrm>
          <a:prstGeom prst="rect">
            <a:avLst/>
          </a:prstGeom>
          <a:ln>
            <a:noFill/>
          </a:ln>
          <a:extLst>
            <a:ext uri="{53640926-AAD7-44D8-BBD7-CCE9431645EC}">
              <a14:shadowObscured xmlns:a14="http://schemas.microsoft.com/office/drawing/2010/main"/>
            </a:ext>
          </a:extLst>
        </p:spPr>
      </p:pic>
      <p:graphicFrame>
        <p:nvGraphicFramePr>
          <p:cNvPr id="2" name="Table 1">
            <a:extLst>
              <a:ext uri="{FF2B5EF4-FFF2-40B4-BE49-F238E27FC236}">
                <a16:creationId xmlns:a16="http://schemas.microsoft.com/office/drawing/2014/main" id="{94800F27-9260-4729-A53A-BC9B26373403}"/>
              </a:ext>
            </a:extLst>
          </p:cNvPr>
          <p:cNvGraphicFramePr>
            <a:graphicFrameLocks noGrp="1"/>
          </p:cNvGraphicFramePr>
          <p:nvPr>
            <p:extLst>
              <p:ext uri="{D42A27DB-BD31-4B8C-83A1-F6EECF244321}">
                <p14:modId xmlns:p14="http://schemas.microsoft.com/office/powerpoint/2010/main" val="994374985"/>
              </p:ext>
            </p:extLst>
          </p:nvPr>
        </p:nvGraphicFramePr>
        <p:xfrm>
          <a:off x="6391176" y="3176338"/>
          <a:ext cx="5512484" cy="3612833"/>
        </p:xfrm>
        <a:graphic>
          <a:graphicData uri="http://schemas.openxmlformats.org/drawingml/2006/table">
            <a:tbl>
              <a:tblPr firstRow="1" firstCol="1" bandRow="1">
                <a:tableStyleId>{22838BEF-8BB2-4498-84A7-C5851F593DF1}</a:tableStyleId>
              </a:tblPr>
              <a:tblGrid>
                <a:gridCol w="5512484">
                  <a:extLst>
                    <a:ext uri="{9D8B030D-6E8A-4147-A177-3AD203B41FA5}">
                      <a16:colId xmlns:a16="http://schemas.microsoft.com/office/drawing/2014/main" val="2403096781"/>
                    </a:ext>
                  </a:extLst>
                </a:gridCol>
              </a:tblGrid>
              <a:tr h="3552264">
                <a:tc>
                  <a:txBody>
                    <a:bodyPr/>
                    <a:lstStyle/>
                    <a:p>
                      <a:pPr>
                        <a:lnSpc>
                          <a:spcPct val="107000"/>
                        </a:lnSpc>
                        <a:spcAft>
                          <a:spcPts val="0"/>
                        </a:spcAft>
                      </a:pPr>
                      <a:r>
                        <a:rPr lang="en-SG" sz="1000" dirty="0">
                          <a:effectLst/>
                        </a:rPr>
                        <a:t>{"age_max":60,"age_min":25,"</a:t>
                      </a:r>
                      <a:r>
                        <a:rPr lang="en-SG" sz="1400" dirty="0">
                          <a:effectLst/>
                          <a:highlight>
                            <a:srgbClr val="FFFF00"/>
                          </a:highlight>
                        </a:rPr>
                        <a:t>flexible_spec</a:t>
                      </a:r>
                      <a:r>
                        <a:rPr lang="en-SG" sz="1000" dirty="0">
                          <a:effectLst/>
                        </a:rPr>
                        <a:t>":[{"</a:t>
                      </a:r>
                      <a:r>
                        <a:rPr lang="en-SG" sz="1400" dirty="0">
                          <a:effectLst/>
                          <a:highlight>
                            <a:srgbClr val="FFFF00"/>
                          </a:highlight>
                        </a:rPr>
                        <a:t>interests</a:t>
                      </a:r>
                      <a:r>
                        <a:rPr lang="en-SG" sz="1000" dirty="0">
                          <a:effectLst/>
                        </a:rPr>
                        <a:t>":[{"id":"6003371567474","name":"Entrepreneurship"},{"id":"6003402305839","name":"Business"},{"id":"6004037932409","name":"Management"}]},{"</a:t>
                      </a:r>
                      <a:r>
                        <a:rPr lang="en-SG" sz="1000" dirty="0" err="1">
                          <a:effectLst/>
                        </a:rPr>
                        <a:t>education_majors</a:t>
                      </a:r>
                      <a:r>
                        <a:rPr lang="en-SG" sz="1000" dirty="0">
                          <a:effectLst/>
                        </a:rPr>
                        <a:t>":[{"id":"105612759471878","name":"Human resource management"},{"id":"107550232608120","name":"Leadership studies"},{"id":"112307425448585","name":"Industrial and organizational psychology"},{"id":"112892498724794","name":"Management"}],"</a:t>
                      </a:r>
                      <a:r>
                        <a:rPr lang="en-SG" sz="1400" dirty="0" err="1">
                          <a:effectLst/>
                          <a:highlight>
                            <a:srgbClr val="FFFF00"/>
                          </a:highlight>
                        </a:rPr>
                        <a:t>work_positions</a:t>
                      </a:r>
                      <a:r>
                        <a:rPr lang="en-SG" sz="1000" dirty="0">
                          <a:effectLst/>
                        </a:rPr>
                        <a:t>":[{"id":"103113219728224","name":"Chief executive officer"},{"id":"104033229633392","name":"Human resources"},{"id":"104133639622995","name":"Talent manager"},{"id":"105612759471878","name":"Human resource management"},{"id":"108595432498170","name":"Senior management"},{"id":"113084235408104","name":"HR &amp; Administration Manager"},{"id":"116885444988542","name":"Director general"},{"id":"134403556642798","name":"Chief human resources officer"},{"id":"210836798933397","name":"Gerente general"},{"id":"330512057159170","name":"Human Resource Director"},{"id":"330839220446732","name":"Sales Director"},{"id":"659208810873456","name":"Human Resources Director (HR Director)"},{"id":"921392397900832","name":"Human Resources Administrator"}]}],"</a:t>
                      </a:r>
                      <a:r>
                        <a:rPr lang="en-SG" sz="1000" dirty="0" err="1">
                          <a:effectLst/>
                        </a:rPr>
                        <a:t>geo_locations</a:t>
                      </a:r>
                      <a:r>
                        <a:rPr lang="en-SG" sz="1000" dirty="0">
                          <a:effectLst/>
                        </a:rPr>
                        <a:t>":{"</a:t>
                      </a:r>
                      <a:r>
                        <a:rPr lang="en-SG" sz="1400" dirty="0">
                          <a:effectLst/>
                          <a:highlight>
                            <a:srgbClr val="FFFF00"/>
                          </a:highlight>
                        </a:rPr>
                        <a:t>countries</a:t>
                      </a:r>
                      <a:r>
                        <a:rPr lang="en-SG" sz="1000" dirty="0">
                          <a:effectLst/>
                        </a:rPr>
                        <a:t>":["SG"],"</a:t>
                      </a:r>
                      <a:r>
                        <a:rPr lang="en-SG" sz="1000" dirty="0" err="1">
                          <a:effectLst/>
                        </a:rPr>
                        <a:t>location_types</a:t>
                      </a:r>
                      <a:r>
                        <a:rPr lang="en-SG" sz="1000" dirty="0">
                          <a:effectLst/>
                        </a:rPr>
                        <a:t>":["</a:t>
                      </a:r>
                      <a:r>
                        <a:rPr lang="en-SG" sz="1000" dirty="0" err="1">
                          <a:effectLst/>
                        </a:rPr>
                        <a:t>home","recent</a:t>
                      </a:r>
                      <a:r>
                        <a:rPr lang="en-SG" sz="1000" dirty="0">
                          <a:effectLst/>
                        </a:rPr>
                        <a:t>"]},"</a:t>
                      </a:r>
                      <a:r>
                        <a:rPr lang="en-SG" sz="1000" dirty="0" err="1">
                          <a:effectLst/>
                        </a:rPr>
                        <a:t>publisher_platforms</a:t>
                      </a:r>
                      <a:r>
                        <a:rPr lang="en-SG" sz="1000" dirty="0">
                          <a:effectLst/>
                        </a:rPr>
                        <a:t>":["</a:t>
                      </a:r>
                      <a:r>
                        <a:rPr lang="en-SG" sz="1000" dirty="0" err="1">
                          <a:effectLst/>
                        </a:rPr>
                        <a:t>facebook</a:t>
                      </a:r>
                      <a:r>
                        <a:rPr lang="en-SG" sz="1000" dirty="0">
                          <a:effectLst/>
                        </a:rPr>
                        <a:t>"],"</a:t>
                      </a:r>
                      <a:r>
                        <a:rPr lang="en-SG" sz="1000" dirty="0" err="1">
                          <a:effectLst/>
                        </a:rPr>
                        <a:t>facebook_positions</a:t>
                      </a:r>
                      <a:r>
                        <a:rPr lang="en-SG" sz="1000" dirty="0">
                          <a:effectLst/>
                        </a:rPr>
                        <a:t>":["feed","</a:t>
                      </a:r>
                      <a:r>
                        <a:rPr lang="en-SG" sz="1000" dirty="0" err="1">
                          <a:effectLst/>
                        </a:rPr>
                        <a:t>right_hand_column</a:t>
                      </a:r>
                      <a:r>
                        <a:rPr lang="en-SG" sz="1000" dirty="0">
                          <a:effectLst/>
                        </a:rPr>
                        <a:t>"],"</a:t>
                      </a:r>
                      <a:r>
                        <a:rPr lang="en-SG" sz="1000" dirty="0" err="1">
                          <a:effectLst/>
                        </a:rPr>
                        <a:t>device_platforms</a:t>
                      </a:r>
                      <a:r>
                        <a:rPr lang="en-SG" sz="1000" dirty="0">
                          <a:effectLst/>
                        </a:rPr>
                        <a:t>":["</a:t>
                      </a:r>
                      <a:r>
                        <a:rPr lang="en-SG" sz="1000" dirty="0" err="1">
                          <a:effectLst/>
                        </a:rPr>
                        <a:t>mobile","desktop</a:t>
                      </a:r>
                      <a:r>
                        <a:rPr lang="en-SG" sz="1000" dirty="0">
                          <a:effectLst/>
                        </a:rPr>
                        <a:t>"]}</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8822658"/>
                  </a:ext>
                </a:extLst>
              </a:tr>
            </a:tbl>
          </a:graphicData>
        </a:graphic>
      </p:graphicFrame>
      <p:sp>
        <p:nvSpPr>
          <p:cNvPr id="5" name="Rectangle 4">
            <a:extLst>
              <a:ext uri="{FF2B5EF4-FFF2-40B4-BE49-F238E27FC236}">
                <a16:creationId xmlns:a16="http://schemas.microsoft.com/office/drawing/2014/main" id="{A2EEC9FD-CF2C-4132-A5D1-85C3648DC4C1}"/>
              </a:ext>
            </a:extLst>
          </p:cNvPr>
          <p:cNvSpPr/>
          <p:nvPr/>
        </p:nvSpPr>
        <p:spPr>
          <a:xfrm>
            <a:off x="4013735" y="2733575"/>
            <a:ext cx="1559292" cy="1848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5AAED3AB-C352-4AC4-B6DC-72CC82A7486B}"/>
              </a:ext>
            </a:extLst>
          </p:cNvPr>
          <p:cNvCxnSpPr>
            <a:cxnSpLocks/>
          </p:cNvCxnSpPr>
          <p:nvPr/>
        </p:nvCxnSpPr>
        <p:spPr>
          <a:xfrm>
            <a:off x="4793381" y="4709163"/>
            <a:ext cx="1376413" cy="915349"/>
          </a:xfrm>
          <a:prstGeom prst="bentConnector3">
            <a:avLst>
              <a:gd name="adj1" fmla="val 1748"/>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B880790-1BA8-4B10-BADA-F412226A7299}"/>
              </a:ext>
            </a:extLst>
          </p:cNvPr>
          <p:cNvSpPr/>
          <p:nvPr/>
        </p:nvSpPr>
        <p:spPr>
          <a:xfrm>
            <a:off x="288340" y="5362902"/>
            <a:ext cx="3542749" cy="523220"/>
          </a:xfrm>
          <a:prstGeom prst="rect">
            <a:avLst/>
          </a:prstGeom>
        </p:spPr>
        <p:txBody>
          <a:bodyPr wrap="square">
            <a:spAutoFit/>
          </a:bodyPr>
          <a:lstStyle/>
          <a:p>
            <a:pPr algn="ctr"/>
            <a:r>
              <a:rPr lang="en-SG" sz="1400" dirty="0">
                <a:solidFill>
                  <a:srgbClr val="1D2129"/>
                </a:solidFill>
                <a:latin typeface="Arial" panose="020B0604020202020204" pitchFamily="34" charset="0"/>
              </a:rPr>
              <a:t>“Ad set targeting” contains ad targeting parameters</a:t>
            </a:r>
          </a:p>
        </p:txBody>
      </p:sp>
    </p:spTree>
    <p:extLst>
      <p:ext uri="{BB962C8B-B14F-4D97-AF65-F5344CB8AC3E}">
        <p14:creationId xmlns:p14="http://schemas.microsoft.com/office/powerpoint/2010/main" val="3539155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D7BC39B-2050-46E3-8D0C-60E3D1425FB6}"/>
              </a:ext>
            </a:extLst>
          </p:cNvPr>
          <p:cNvCxnSpPr>
            <a:cxnSpLocks/>
          </p:cNvCxnSpPr>
          <p:nvPr/>
        </p:nvCxnSpPr>
        <p:spPr>
          <a:xfrm flipH="1">
            <a:off x="0" y="3429000"/>
            <a:ext cx="4866891" cy="28161"/>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6154" name="Picture 10" descr="Image result for data understanding icon">
            <a:extLst>
              <a:ext uri="{FF2B5EF4-FFF2-40B4-BE49-F238E27FC236}">
                <a16:creationId xmlns:a16="http://schemas.microsoft.com/office/drawing/2014/main" id="{9BA15825-5464-447C-938A-38C10CB37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046" y="2229679"/>
            <a:ext cx="2398642" cy="239864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E7ED138-CC10-4020-A43E-5CAF57D9F9DE}"/>
              </a:ext>
            </a:extLst>
          </p:cNvPr>
          <p:cNvSpPr/>
          <p:nvPr/>
        </p:nvSpPr>
        <p:spPr>
          <a:xfrm>
            <a:off x="4866891" y="5187191"/>
            <a:ext cx="2864951" cy="369332"/>
          </a:xfrm>
          <a:prstGeom prst="rect">
            <a:avLst/>
          </a:prstGeom>
        </p:spPr>
        <p:txBody>
          <a:bodyPr wrap="none">
            <a:spAutoFit/>
          </a:bodyPr>
          <a:lstStyle/>
          <a:p>
            <a:r>
              <a:rPr lang="en-SG" dirty="0">
                <a:solidFill>
                  <a:srgbClr val="1D2129"/>
                </a:solidFill>
                <a:latin typeface="Arial" panose="020B0604020202020204" pitchFamily="34" charset="0"/>
              </a:rPr>
              <a:t>Extract , Clean, Transform</a:t>
            </a:r>
          </a:p>
        </p:txBody>
      </p:sp>
      <p:cxnSp>
        <p:nvCxnSpPr>
          <p:cNvPr id="16" name="Straight Connector 15">
            <a:extLst>
              <a:ext uri="{FF2B5EF4-FFF2-40B4-BE49-F238E27FC236}">
                <a16:creationId xmlns:a16="http://schemas.microsoft.com/office/drawing/2014/main" id="{B2CC17E4-4233-4E22-93A1-9DE2667D817D}"/>
              </a:ext>
            </a:extLst>
          </p:cNvPr>
          <p:cNvCxnSpPr>
            <a:cxnSpLocks/>
          </p:cNvCxnSpPr>
          <p:nvPr/>
        </p:nvCxnSpPr>
        <p:spPr>
          <a:xfrm flipH="1">
            <a:off x="7731844" y="3429000"/>
            <a:ext cx="4460156" cy="28161"/>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903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Extract</a:t>
            </a:r>
            <a:r>
              <a:rPr lang="en-SG" b="1" dirty="0">
                <a:solidFill>
                  <a:schemeClr val="bg2"/>
                </a:solidFill>
              </a:rPr>
              <a:t>, Clean,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vision AI">
            <a:extLst>
              <a:ext uri="{FF2B5EF4-FFF2-40B4-BE49-F238E27FC236}">
                <a16:creationId xmlns:a16="http://schemas.microsoft.com/office/drawing/2014/main" id="{93C7A5E6-D0AB-4D6D-9D9C-B1CCBE928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58" y="241141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E9A1B39-EDA4-4573-9614-3A00CAACFAC0}"/>
              </a:ext>
            </a:extLst>
          </p:cNvPr>
          <p:cNvSpPr/>
          <p:nvPr/>
        </p:nvSpPr>
        <p:spPr>
          <a:xfrm>
            <a:off x="1200301" y="5082370"/>
            <a:ext cx="2069797"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5"/>
              </a:rPr>
              <a:t>Google Cloud Vision</a:t>
            </a:r>
            <a:endParaRPr lang="en-US" dirty="0"/>
          </a:p>
        </p:txBody>
      </p:sp>
      <p:pic>
        <p:nvPicPr>
          <p:cNvPr id="1028" name="Picture 4" descr="Image result for computer vision api microsoft">
            <a:extLst>
              <a:ext uri="{FF2B5EF4-FFF2-40B4-BE49-F238E27FC236}">
                <a16:creationId xmlns:a16="http://schemas.microsoft.com/office/drawing/2014/main" id="{869CA15E-4D7A-446F-A46C-09A3A97B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437" y="24114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mageAi">
            <a:extLst>
              <a:ext uri="{FF2B5EF4-FFF2-40B4-BE49-F238E27FC236}">
                <a16:creationId xmlns:a16="http://schemas.microsoft.com/office/drawing/2014/main" id="{10ECDE94-80EA-4A78-91B8-1999189857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025" t="4414" r="24048" b="19908"/>
          <a:stretch/>
        </p:blipFill>
        <p:spPr bwMode="auto">
          <a:xfrm>
            <a:off x="8749546" y="2219036"/>
            <a:ext cx="2374535" cy="23355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FC1085-EFF6-4DA0-9406-174A6E69233C}"/>
              </a:ext>
            </a:extLst>
          </p:cNvPr>
          <p:cNvSpPr/>
          <p:nvPr/>
        </p:nvSpPr>
        <p:spPr>
          <a:xfrm>
            <a:off x="4862071" y="5082370"/>
            <a:ext cx="2467855"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8"/>
              </a:rPr>
              <a:t>Azure Cognitive Services</a:t>
            </a:r>
            <a:endParaRPr lang="en-US" dirty="0"/>
          </a:p>
        </p:txBody>
      </p:sp>
      <p:sp>
        <p:nvSpPr>
          <p:cNvPr id="8" name="Rectangle 7">
            <a:extLst>
              <a:ext uri="{FF2B5EF4-FFF2-40B4-BE49-F238E27FC236}">
                <a16:creationId xmlns:a16="http://schemas.microsoft.com/office/drawing/2014/main" id="{8CCAA9A0-9FFC-4FFD-9336-DD5B03414580}"/>
              </a:ext>
            </a:extLst>
          </p:cNvPr>
          <p:cNvSpPr/>
          <p:nvPr/>
        </p:nvSpPr>
        <p:spPr>
          <a:xfrm>
            <a:off x="9437477" y="5082370"/>
            <a:ext cx="998671" cy="369332"/>
          </a:xfrm>
          <a:prstGeom prst="rect">
            <a:avLst/>
          </a:prstGeom>
        </p:spPr>
        <p:txBody>
          <a:bodyPr wrap="none">
            <a:spAutoFit/>
          </a:bodyPr>
          <a:lstStyle/>
          <a:p>
            <a:r>
              <a:rPr lang="en-US" u="sng" dirty="0" err="1">
                <a:solidFill>
                  <a:srgbClr val="0563C1"/>
                </a:solidFill>
                <a:latin typeface="Calibri" panose="020F0502020204030204" pitchFamily="34" charset="0"/>
                <a:ea typeface="Calibri" panose="020F0502020204030204" pitchFamily="34" charset="0"/>
                <a:hlinkClick r:id="rId9"/>
              </a:rPr>
              <a:t>imageAI</a:t>
            </a:r>
            <a:r>
              <a:rPr lang="en-US" dirty="0">
                <a:latin typeface="Calibri" panose="020F0502020204030204" pitchFamily="34" charset="0"/>
                <a:ea typeface="SimSun" panose="02010600030101010101" pitchFamily="2" charset="-122"/>
              </a:rPr>
              <a:t> </a:t>
            </a:r>
            <a:endParaRPr lang="en-US" dirty="0"/>
          </a:p>
        </p:txBody>
      </p:sp>
    </p:spTree>
    <p:extLst>
      <p:ext uri="{BB962C8B-B14F-4D97-AF65-F5344CB8AC3E}">
        <p14:creationId xmlns:p14="http://schemas.microsoft.com/office/powerpoint/2010/main" val="3155134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Extract</a:t>
            </a:r>
            <a:r>
              <a:rPr lang="en-SG" b="1" dirty="0">
                <a:solidFill>
                  <a:schemeClr val="bg2"/>
                </a:solidFill>
              </a:rPr>
              <a:t>, Clean,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vision AI">
            <a:extLst>
              <a:ext uri="{FF2B5EF4-FFF2-40B4-BE49-F238E27FC236}">
                <a16:creationId xmlns:a16="http://schemas.microsoft.com/office/drawing/2014/main" id="{93C7A5E6-D0AB-4D6D-9D9C-B1CCBE928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58" y="241141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E9A1B39-EDA4-4573-9614-3A00CAACFAC0}"/>
              </a:ext>
            </a:extLst>
          </p:cNvPr>
          <p:cNvSpPr/>
          <p:nvPr/>
        </p:nvSpPr>
        <p:spPr>
          <a:xfrm>
            <a:off x="1200301" y="5082370"/>
            <a:ext cx="2069797"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5"/>
              </a:rPr>
              <a:t>Google Cloud Vision</a:t>
            </a:r>
            <a:endParaRPr lang="en-US" dirty="0"/>
          </a:p>
        </p:txBody>
      </p:sp>
      <p:pic>
        <p:nvPicPr>
          <p:cNvPr id="1028" name="Picture 4" descr="Image result for computer vision api microsoft">
            <a:extLst>
              <a:ext uri="{FF2B5EF4-FFF2-40B4-BE49-F238E27FC236}">
                <a16:creationId xmlns:a16="http://schemas.microsoft.com/office/drawing/2014/main" id="{869CA15E-4D7A-446F-A46C-09A3A97B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437" y="24114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mageAi">
            <a:extLst>
              <a:ext uri="{FF2B5EF4-FFF2-40B4-BE49-F238E27FC236}">
                <a16:creationId xmlns:a16="http://schemas.microsoft.com/office/drawing/2014/main" id="{10ECDE94-80EA-4A78-91B8-1999189857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025" t="4414" r="24048" b="19908"/>
          <a:stretch/>
        </p:blipFill>
        <p:spPr bwMode="auto">
          <a:xfrm>
            <a:off x="8749546" y="2219036"/>
            <a:ext cx="2374535" cy="23355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FC1085-EFF6-4DA0-9406-174A6E69233C}"/>
              </a:ext>
            </a:extLst>
          </p:cNvPr>
          <p:cNvSpPr/>
          <p:nvPr/>
        </p:nvSpPr>
        <p:spPr>
          <a:xfrm>
            <a:off x="4862071" y="5082370"/>
            <a:ext cx="2467855"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8"/>
              </a:rPr>
              <a:t>Azure Cognitive Services</a:t>
            </a:r>
            <a:endParaRPr lang="en-US" dirty="0"/>
          </a:p>
        </p:txBody>
      </p:sp>
      <p:sp>
        <p:nvSpPr>
          <p:cNvPr id="8" name="Rectangle 7">
            <a:extLst>
              <a:ext uri="{FF2B5EF4-FFF2-40B4-BE49-F238E27FC236}">
                <a16:creationId xmlns:a16="http://schemas.microsoft.com/office/drawing/2014/main" id="{8CCAA9A0-9FFC-4FFD-9336-DD5B03414580}"/>
              </a:ext>
            </a:extLst>
          </p:cNvPr>
          <p:cNvSpPr/>
          <p:nvPr/>
        </p:nvSpPr>
        <p:spPr>
          <a:xfrm>
            <a:off x="9437477" y="5082370"/>
            <a:ext cx="998671" cy="369332"/>
          </a:xfrm>
          <a:prstGeom prst="rect">
            <a:avLst/>
          </a:prstGeom>
        </p:spPr>
        <p:txBody>
          <a:bodyPr wrap="none">
            <a:spAutoFit/>
          </a:bodyPr>
          <a:lstStyle/>
          <a:p>
            <a:r>
              <a:rPr lang="en-US" u="sng" dirty="0" err="1">
                <a:solidFill>
                  <a:srgbClr val="0563C1"/>
                </a:solidFill>
                <a:latin typeface="Calibri" panose="020F0502020204030204" pitchFamily="34" charset="0"/>
                <a:ea typeface="Calibri" panose="020F0502020204030204" pitchFamily="34" charset="0"/>
                <a:hlinkClick r:id="rId9"/>
              </a:rPr>
              <a:t>imageAI</a:t>
            </a:r>
            <a:r>
              <a:rPr lang="en-US" dirty="0">
                <a:latin typeface="Calibri" panose="020F0502020204030204" pitchFamily="34" charset="0"/>
                <a:ea typeface="SimSun" panose="02010600030101010101" pitchFamily="2" charset="-122"/>
              </a:rPr>
              <a:t> </a:t>
            </a:r>
            <a:endParaRPr lang="en-US" dirty="0"/>
          </a:p>
        </p:txBody>
      </p:sp>
      <p:sp>
        <p:nvSpPr>
          <p:cNvPr id="3" name="Rectangle 2">
            <a:extLst>
              <a:ext uri="{FF2B5EF4-FFF2-40B4-BE49-F238E27FC236}">
                <a16:creationId xmlns:a16="http://schemas.microsoft.com/office/drawing/2014/main" id="{70237B9A-2B4E-4CDF-A87F-41BF741A0BCC}"/>
              </a:ext>
            </a:extLst>
          </p:cNvPr>
          <p:cNvSpPr/>
          <p:nvPr/>
        </p:nvSpPr>
        <p:spPr>
          <a:xfrm>
            <a:off x="1018758" y="1865745"/>
            <a:ext cx="7644952" cy="388851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Supports image prediction and training using 4 different Machine Learning algorithms trained on the ImageNet-1000 dataset.</a:t>
            </a:r>
          </a:p>
          <a:p>
            <a:pPr algn="ctr"/>
            <a:endParaRPr lang="en-US" dirty="0">
              <a:solidFill>
                <a:schemeClr val="tx1"/>
              </a:solidFill>
            </a:endParaRPr>
          </a:p>
          <a:p>
            <a:pPr algn="ctr"/>
            <a:r>
              <a:rPr lang="en-US" dirty="0">
                <a:solidFill>
                  <a:schemeClr val="tx1"/>
                </a:solidFill>
              </a:rPr>
              <a:t>Supports object detection, video detection and object tracking using </a:t>
            </a:r>
            <a:r>
              <a:rPr lang="en-US" dirty="0" err="1">
                <a:solidFill>
                  <a:schemeClr val="tx1"/>
                </a:solidFill>
              </a:rPr>
              <a:t>RetinaNet</a:t>
            </a:r>
            <a:r>
              <a:rPr lang="en-US" dirty="0">
                <a:solidFill>
                  <a:schemeClr val="tx1"/>
                </a:solidFill>
              </a:rPr>
              <a:t>, YOLOv3 and TinyYOLOv3 trained on COCO dataset.</a:t>
            </a:r>
          </a:p>
          <a:p>
            <a:pPr algn="ctr"/>
            <a:endParaRPr lang="en-US" dirty="0">
              <a:solidFill>
                <a:schemeClr val="tx1"/>
              </a:solidFill>
            </a:endParaRPr>
          </a:p>
          <a:p>
            <a:pPr algn="ctr"/>
            <a:r>
              <a:rPr lang="en-US" dirty="0">
                <a:solidFill>
                  <a:schemeClr val="tx1"/>
                </a:solidFill>
              </a:rPr>
              <a:t>Able to train custom models for performing recognition of new objects</a:t>
            </a:r>
          </a:p>
        </p:txBody>
      </p:sp>
    </p:spTree>
    <p:extLst>
      <p:ext uri="{BB962C8B-B14F-4D97-AF65-F5344CB8AC3E}">
        <p14:creationId xmlns:p14="http://schemas.microsoft.com/office/powerpoint/2010/main" val="2510328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Extract</a:t>
            </a:r>
            <a:r>
              <a:rPr lang="en-SG" b="1" dirty="0">
                <a:solidFill>
                  <a:schemeClr val="bg2"/>
                </a:solidFill>
              </a:rPr>
              <a:t>, Clean,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vision AI">
            <a:extLst>
              <a:ext uri="{FF2B5EF4-FFF2-40B4-BE49-F238E27FC236}">
                <a16:creationId xmlns:a16="http://schemas.microsoft.com/office/drawing/2014/main" id="{93C7A5E6-D0AB-4D6D-9D9C-B1CCBE928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758" y="241141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E9A1B39-EDA4-4573-9614-3A00CAACFAC0}"/>
              </a:ext>
            </a:extLst>
          </p:cNvPr>
          <p:cNvSpPr/>
          <p:nvPr/>
        </p:nvSpPr>
        <p:spPr>
          <a:xfrm>
            <a:off x="1200301" y="5082370"/>
            <a:ext cx="2069797"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5"/>
              </a:rPr>
              <a:t>Google Cloud Vision</a:t>
            </a:r>
            <a:endParaRPr lang="en-US" dirty="0"/>
          </a:p>
        </p:txBody>
      </p:sp>
      <p:pic>
        <p:nvPicPr>
          <p:cNvPr id="1028" name="Picture 4" descr="Image result for computer vision api microsoft">
            <a:extLst>
              <a:ext uri="{FF2B5EF4-FFF2-40B4-BE49-F238E27FC236}">
                <a16:creationId xmlns:a16="http://schemas.microsoft.com/office/drawing/2014/main" id="{869CA15E-4D7A-446F-A46C-09A3A97B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437" y="24114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mageAi">
            <a:extLst>
              <a:ext uri="{FF2B5EF4-FFF2-40B4-BE49-F238E27FC236}">
                <a16:creationId xmlns:a16="http://schemas.microsoft.com/office/drawing/2014/main" id="{10ECDE94-80EA-4A78-91B8-1999189857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025" t="4414" r="24048" b="19908"/>
          <a:stretch/>
        </p:blipFill>
        <p:spPr bwMode="auto">
          <a:xfrm>
            <a:off x="8749546" y="2219036"/>
            <a:ext cx="2374535" cy="23355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FC1085-EFF6-4DA0-9406-174A6E69233C}"/>
              </a:ext>
            </a:extLst>
          </p:cNvPr>
          <p:cNvSpPr/>
          <p:nvPr/>
        </p:nvSpPr>
        <p:spPr>
          <a:xfrm>
            <a:off x="4862071" y="5082370"/>
            <a:ext cx="2467855"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8"/>
              </a:rPr>
              <a:t>Azure Cognitive Services</a:t>
            </a:r>
            <a:endParaRPr lang="en-US" dirty="0"/>
          </a:p>
        </p:txBody>
      </p:sp>
      <p:sp>
        <p:nvSpPr>
          <p:cNvPr id="8" name="Rectangle 7">
            <a:extLst>
              <a:ext uri="{FF2B5EF4-FFF2-40B4-BE49-F238E27FC236}">
                <a16:creationId xmlns:a16="http://schemas.microsoft.com/office/drawing/2014/main" id="{8CCAA9A0-9FFC-4FFD-9336-DD5B03414580}"/>
              </a:ext>
            </a:extLst>
          </p:cNvPr>
          <p:cNvSpPr/>
          <p:nvPr/>
        </p:nvSpPr>
        <p:spPr>
          <a:xfrm>
            <a:off x="9437477" y="5082370"/>
            <a:ext cx="998671" cy="369332"/>
          </a:xfrm>
          <a:prstGeom prst="rect">
            <a:avLst/>
          </a:prstGeom>
        </p:spPr>
        <p:txBody>
          <a:bodyPr wrap="none">
            <a:spAutoFit/>
          </a:bodyPr>
          <a:lstStyle/>
          <a:p>
            <a:r>
              <a:rPr lang="en-US" u="sng" dirty="0" err="1">
                <a:solidFill>
                  <a:srgbClr val="0563C1"/>
                </a:solidFill>
                <a:latin typeface="Calibri" panose="020F0502020204030204" pitchFamily="34" charset="0"/>
                <a:ea typeface="Calibri" panose="020F0502020204030204" pitchFamily="34" charset="0"/>
                <a:hlinkClick r:id="rId9"/>
              </a:rPr>
              <a:t>imageAI</a:t>
            </a:r>
            <a:r>
              <a:rPr lang="en-US" dirty="0">
                <a:latin typeface="Calibri" panose="020F0502020204030204" pitchFamily="34" charset="0"/>
                <a:ea typeface="SimSun" panose="02010600030101010101" pitchFamily="2" charset="-122"/>
              </a:rPr>
              <a:t> </a:t>
            </a:r>
            <a:endParaRPr lang="en-US" dirty="0"/>
          </a:p>
        </p:txBody>
      </p:sp>
      <p:sp>
        <p:nvSpPr>
          <p:cNvPr id="3" name="Rectangle 2">
            <a:extLst>
              <a:ext uri="{FF2B5EF4-FFF2-40B4-BE49-F238E27FC236}">
                <a16:creationId xmlns:a16="http://schemas.microsoft.com/office/drawing/2014/main" id="{70237B9A-2B4E-4CDF-A87F-41BF741A0BCC}"/>
              </a:ext>
            </a:extLst>
          </p:cNvPr>
          <p:cNvSpPr/>
          <p:nvPr/>
        </p:nvSpPr>
        <p:spPr>
          <a:xfrm>
            <a:off x="1018758" y="1865745"/>
            <a:ext cx="7644952" cy="388851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Identifiable Objects:</a:t>
            </a:r>
          </a:p>
          <a:p>
            <a:pPr algn="ctr"/>
            <a:endParaRPr lang="en-US" dirty="0">
              <a:solidFill>
                <a:schemeClr val="tx1"/>
              </a:solidFill>
            </a:endParaRPr>
          </a:p>
          <a:p>
            <a:pPr algn="ctr"/>
            <a:r>
              <a:rPr lang="en-US" sz="1600" i="1" dirty="0">
                <a:solidFill>
                  <a:schemeClr val="tx1"/>
                </a:solidFill>
              </a:rPr>
              <a:t>person, bicycle, car, motorcycle, airplane, bus, train, truck, boat, traffic light, fire hydrant, stop sign, parking meter, bench, bird, cat, dog, horse, sheep,  cow, elephant, bear, zebra, giraffe, backpack, umbrella, handbag, tie, suitcase, frisbee, skis, snowboard, sports ball, kite, baseball bat, baseball glove, skateboard, surfboard, tennis racket, bottle, wine glass, cup, fork, knife, spoon, bowl, banana, apple, sandwich, orange, broccoli, carrot, hot dog, pizza, </a:t>
            </a:r>
            <a:r>
              <a:rPr lang="en-US" sz="1600" i="1" dirty="0" err="1">
                <a:solidFill>
                  <a:schemeClr val="tx1"/>
                </a:solidFill>
              </a:rPr>
              <a:t>donot</a:t>
            </a:r>
            <a:r>
              <a:rPr lang="en-US" sz="1600" i="1" dirty="0">
                <a:solidFill>
                  <a:schemeClr val="tx1"/>
                </a:solidFill>
              </a:rPr>
              <a:t>, cake, chair, couch, potted plant, bed, dining table, toilet, tv, laptop, mouse, remote, keyboard, cell phone, microwave, oven, toaster, sink, refrigerator, book, clock, vase, scissors, teddy bear, hair dryer, toothbrush</a:t>
            </a:r>
          </a:p>
        </p:txBody>
      </p:sp>
    </p:spTree>
    <p:extLst>
      <p:ext uri="{BB962C8B-B14F-4D97-AF65-F5344CB8AC3E}">
        <p14:creationId xmlns:p14="http://schemas.microsoft.com/office/powerpoint/2010/main" val="148836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9356CA3-17A6-411F-9E8F-584916728012}"/>
              </a:ext>
            </a:extLst>
          </p:cNvPr>
          <p:cNvSpPr>
            <a:spLocks noGrp="1"/>
          </p:cNvSpPr>
          <p:nvPr>
            <p:ph idx="1"/>
          </p:nvPr>
        </p:nvSpPr>
        <p:spPr>
          <a:xfrm>
            <a:off x="638175" y="738188"/>
            <a:ext cx="10715625" cy="5438775"/>
          </a:xfrm>
        </p:spPr>
        <p:txBody>
          <a:bodyPr anchor="ctr"/>
          <a:lstStyle/>
          <a:p>
            <a:pPr marL="0" indent="0" algn="ctr">
              <a:buNone/>
            </a:pPr>
            <a:r>
              <a:rPr lang="en-AU" b="1" dirty="0"/>
              <a:t>What gets clicks on a social media advertisement?</a:t>
            </a:r>
            <a:endParaRPr lang="en-SG" b="1" dirty="0"/>
          </a:p>
        </p:txBody>
      </p:sp>
    </p:spTree>
    <p:extLst>
      <p:ext uri="{BB962C8B-B14F-4D97-AF65-F5344CB8AC3E}">
        <p14:creationId xmlns:p14="http://schemas.microsoft.com/office/powerpoint/2010/main" val="1786348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Extract</a:t>
            </a:r>
            <a:r>
              <a:rPr lang="en-SG" b="1" dirty="0">
                <a:solidFill>
                  <a:schemeClr val="bg2"/>
                </a:solidFill>
              </a:rPr>
              <a:t>, Clean,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h5">
            <a:extLst>
              <a:ext uri="{FF2B5EF4-FFF2-40B4-BE49-F238E27FC236}">
                <a16:creationId xmlns:a16="http://schemas.microsoft.com/office/drawing/2014/main" id="{507C4AD8-9B2E-4416-B51A-2D9ADCCCC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6950" y="2350259"/>
            <a:ext cx="1510863" cy="15108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AC3321D-BD6F-457A-A4A8-9F995298B9E0}"/>
              </a:ext>
            </a:extLst>
          </p:cNvPr>
          <p:cNvSpPr/>
          <p:nvPr/>
        </p:nvSpPr>
        <p:spPr>
          <a:xfrm>
            <a:off x="1571212" y="2616874"/>
            <a:ext cx="5917004" cy="2031325"/>
          </a:xfrm>
          <a:prstGeom prst="rect">
            <a:avLst/>
          </a:prstGeom>
        </p:spPr>
        <p:txBody>
          <a:bodyPr wrap="none">
            <a:spAutoFit/>
          </a:bodyPr>
          <a:lstStyle/>
          <a:p>
            <a:pPr marL="342900" indent="-342900">
              <a:buAutoNum type="arabicPeriod"/>
            </a:pPr>
            <a:r>
              <a:rPr lang="en-SG" dirty="0">
                <a:latin typeface="Arial" panose="020B0604020202020204" pitchFamily="34" charset="0"/>
              </a:rPr>
              <a:t>yolo-tiny.h5</a:t>
            </a:r>
          </a:p>
          <a:p>
            <a:pPr marL="342900" indent="-342900">
              <a:buAutoNum type="arabicPeriod"/>
            </a:pPr>
            <a:r>
              <a:rPr lang="en-SG" dirty="0">
                <a:latin typeface="Arial" panose="020B0604020202020204" pitchFamily="34" charset="0"/>
              </a:rPr>
              <a:t>yolo.h5</a:t>
            </a:r>
          </a:p>
          <a:p>
            <a:pPr marL="342900" indent="-342900">
              <a:buAutoNum type="arabicPeriod"/>
            </a:pPr>
            <a:r>
              <a:rPr lang="en-SG" dirty="0">
                <a:latin typeface="Arial" panose="020B0604020202020204" pitchFamily="34" charset="0"/>
              </a:rPr>
              <a:t>resnet50_coco_best_v2.0.1.h5</a:t>
            </a:r>
          </a:p>
          <a:p>
            <a:pPr marL="342900" indent="-342900">
              <a:buAutoNum type="arabicPeriod"/>
            </a:pPr>
            <a:r>
              <a:rPr lang="en-SG" dirty="0">
                <a:latin typeface="Arial" panose="020B0604020202020204" pitchFamily="34" charset="0"/>
              </a:rPr>
              <a:t>DenseNet-BC-121-32.h5</a:t>
            </a:r>
          </a:p>
          <a:p>
            <a:pPr marL="342900" indent="-342900">
              <a:buAutoNum type="arabicPeriod"/>
            </a:pPr>
            <a:r>
              <a:rPr lang="en-SG" dirty="0">
                <a:latin typeface="Arial" panose="020B0604020202020204" pitchFamily="34" charset="0"/>
              </a:rPr>
              <a:t>squeezenet_weights_tf_dim_ordering_tf_kernels.h5</a:t>
            </a:r>
          </a:p>
          <a:p>
            <a:pPr marL="342900" indent="-342900">
              <a:buAutoNum type="arabicPeriod"/>
            </a:pPr>
            <a:r>
              <a:rPr lang="en-SG" dirty="0">
                <a:latin typeface="Arial" panose="020B0604020202020204" pitchFamily="34" charset="0"/>
              </a:rPr>
              <a:t>resnet50_weights_tf_dim_ordering_tf_kernels.h5</a:t>
            </a:r>
          </a:p>
          <a:p>
            <a:pPr marL="342900" indent="-342900">
              <a:buAutoNum type="arabicPeriod"/>
            </a:pPr>
            <a:r>
              <a:rPr lang="en-SG" dirty="0">
                <a:latin typeface="Arial" panose="020B0604020202020204" pitchFamily="34" charset="0"/>
              </a:rPr>
              <a:t>inception_v3_weights_tf_dim_ordering_tf_kernels.h5</a:t>
            </a:r>
          </a:p>
        </p:txBody>
      </p:sp>
      <p:pic>
        <p:nvPicPr>
          <p:cNvPr id="2052" name="Picture 4" descr="Image result for kaggle">
            <a:extLst>
              <a:ext uri="{FF2B5EF4-FFF2-40B4-BE49-F238E27FC236}">
                <a16:creationId xmlns:a16="http://schemas.microsoft.com/office/drawing/2014/main" id="{A39635CB-5A31-4604-B162-A08C265E4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6349" y="4008055"/>
            <a:ext cx="2109295" cy="81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873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Extract</a:t>
            </a:r>
            <a:r>
              <a:rPr lang="en-SG" b="1" dirty="0">
                <a:solidFill>
                  <a:schemeClr val="bg2"/>
                </a:solidFill>
              </a:rPr>
              <a:t>, Clean,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FFD33C9-88FF-4A74-8EF5-FC75F91D0914}"/>
              </a:ext>
            </a:extLst>
          </p:cNvPr>
          <p:cNvPicPr/>
          <p:nvPr/>
        </p:nvPicPr>
        <p:blipFill>
          <a:blip r:embed="rId4"/>
          <a:stretch>
            <a:fillRect/>
          </a:stretch>
        </p:blipFill>
        <p:spPr>
          <a:xfrm>
            <a:off x="2621815" y="2095984"/>
            <a:ext cx="7513320" cy="2822258"/>
          </a:xfrm>
          <a:prstGeom prst="rect">
            <a:avLst/>
          </a:prstGeom>
        </p:spPr>
      </p:pic>
      <p:sp>
        <p:nvSpPr>
          <p:cNvPr id="9" name="Rectangle 8">
            <a:extLst>
              <a:ext uri="{FF2B5EF4-FFF2-40B4-BE49-F238E27FC236}">
                <a16:creationId xmlns:a16="http://schemas.microsoft.com/office/drawing/2014/main" id="{7FE2DDCD-FF05-49B1-AAAA-BB2F8E5DF687}"/>
              </a:ext>
            </a:extLst>
          </p:cNvPr>
          <p:cNvSpPr/>
          <p:nvPr/>
        </p:nvSpPr>
        <p:spPr>
          <a:xfrm>
            <a:off x="3810000" y="1633769"/>
            <a:ext cx="5455385" cy="369332"/>
          </a:xfrm>
          <a:prstGeom prst="rect">
            <a:avLst/>
          </a:prstGeom>
        </p:spPr>
        <p:txBody>
          <a:bodyPr wrap="square">
            <a:spAutoFit/>
          </a:bodyPr>
          <a:lstStyle/>
          <a:p>
            <a:r>
              <a:rPr lang="en-SG" dirty="0">
                <a:latin typeface="Arial" panose="020B0604020202020204" pitchFamily="34" charset="0"/>
              </a:rPr>
              <a:t>Model selection based on 50 random samples</a:t>
            </a:r>
          </a:p>
        </p:txBody>
      </p:sp>
      <p:sp>
        <p:nvSpPr>
          <p:cNvPr id="2" name="Rectangle 1">
            <a:extLst>
              <a:ext uri="{FF2B5EF4-FFF2-40B4-BE49-F238E27FC236}">
                <a16:creationId xmlns:a16="http://schemas.microsoft.com/office/drawing/2014/main" id="{1D644BF1-79BF-4628-AC31-D0FF5E1D289A}"/>
              </a:ext>
            </a:extLst>
          </p:cNvPr>
          <p:cNvSpPr/>
          <p:nvPr/>
        </p:nvSpPr>
        <p:spPr>
          <a:xfrm>
            <a:off x="5378651" y="6492875"/>
            <a:ext cx="6813349" cy="324600"/>
          </a:xfrm>
          <a:prstGeom prst="rect">
            <a:avLst/>
          </a:prstGeom>
        </p:spPr>
        <p:txBody>
          <a:bodyPr wrap="square">
            <a:spAutoFit/>
          </a:bodyPr>
          <a:lstStyle/>
          <a:p>
            <a:pPr>
              <a:lnSpc>
                <a:spcPct val="107000"/>
              </a:lnSpc>
              <a:spcAft>
                <a:spcPts val="800"/>
              </a:spcAft>
            </a:pPr>
            <a:r>
              <a:rPr lang="en-US" sz="1400" i="1" dirty="0">
                <a:latin typeface="Calibri" panose="020F0502020204030204" pitchFamily="34" charset="0"/>
                <a:ea typeface="SimSun" panose="02010600030101010101" pitchFamily="2" charset="-122"/>
                <a:cs typeface="Calibri" panose="020F0502020204030204" pitchFamily="34" charset="0"/>
              </a:rPr>
              <a:t>Full results: </a:t>
            </a:r>
            <a:r>
              <a:rPr lang="en-US" sz="1400" i="1" u="sng" dirty="0">
                <a:solidFill>
                  <a:srgbClr val="0563C1"/>
                </a:solidFill>
                <a:latin typeface="Calibri" panose="020F0502020204030204" pitchFamily="34" charset="0"/>
                <a:ea typeface="SimSun" panose="02010600030101010101" pitchFamily="2" charset="-122"/>
                <a:cs typeface="Calibri" panose="020F0502020204030204" pitchFamily="34" charset="0"/>
                <a:hlinkClick r:id="rId5"/>
              </a:rPr>
              <a:t>https://www.dropbox.com/s/i5q9bagyzvo6imn/Test%20results.xlsx?dl=0</a:t>
            </a:r>
            <a:endParaRPr lang="en-US" sz="1400" i="1"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75168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Extract</a:t>
            </a:r>
            <a:r>
              <a:rPr lang="en-SG" b="1" dirty="0">
                <a:solidFill>
                  <a:schemeClr val="bg2"/>
                </a:solidFill>
              </a:rPr>
              <a:t>, Clean,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FFD33C9-88FF-4A74-8EF5-FC75F91D0914}"/>
              </a:ext>
            </a:extLst>
          </p:cNvPr>
          <p:cNvPicPr/>
          <p:nvPr/>
        </p:nvPicPr>
        <p:blipFill>
          <a:blip r:embed="rId4"/>
          <a:stretch>
            <a:fillRect/>
          </a:stretch>
        </p:blipFill>
        <p:spPr>
          <a:xfrm>
            <a:off x="2621815" y="2095984"/>
            <a:ext cx="7513320" cy="2822258"/>
          </a:xfrm>
          <a:prstGeom prst="rect">
            <a:avLst/>
          </a:prstGeom>
        </p:spPr>
      </p:pic>
      <p:sp>
        <p:nvSpPr>
          <p:cNvPr id="9" name="Rectangle 8">
            <a:extLst>
              <a:ext uri="{FF2B5EF4-FFF2-40B4-BE49-F238E27FC236}">
                <a16:creationId xmlns:a16="http://schemas.microsoft.com/office/drawing/2014/main" id="{7FE2DDCD-FF05-49B1-AAAA-BB2F8E5DF687}"/>
              </a:ext>
            </a:extLst>
          </p:cNvPr>
          <p:cNvSpPr/>
          <p:nvPr/>
        </p:nvSpPr>
        <p:spPr>
          <a:xfrm>
            <a:off x="3810000" y="1633769"/>
            <a:ext cx="5455385" cy="369332"/>
          </a:xfrm>
          <a:prstGeom prst="rect">
            <a:avLst/>
          </a:prstGeom>
        </p:spPr>
        <p:txBody>
          <a:bodyPr wrap="square">
            <a:spAutoFit/>
          </a:bodyPr>
          <a:lstStyle/>
          <a:p>
            <a:r>
              <a:rPr lang="en-SG" dirty="0">
                <a:latin typeface="Arial" panose="020B0604020202020204" pitchFamily="34" charset="0"/>
              </a:rPr>
              <a:t>Model selection based on 50 random samples</a:t>
            </a:r>
          </a:p>
        </p:txBody>
      </p:sp>
      <p:sp>
        <p:nvSpPr>
          <p:cNvPr id="2" name="Rectangle 1">
            <a:extLst>
              <a:ext uri="{FF2B5EF4-FFF2-40B4-BE49-F238E27FC236}">
                <a16:creationId xmlns:a16="http://schemas.microsoft.com/office/drawing/2014/main" id="{1D644BF1-79BF-4628-AC31-D0FF5E1D289A}"/>
              </a:ext>
            </a:extLst>
          </p:cNvPr>
          <p:cNvSpPr/>
          <p:nvPr/>
        </p:nvSpPr>
        <p:spPr>
          <a:xfrm>
            <a:off x="5378651" y="6492875"/>
            <a:ext cx="6813349" cy="324600"/>
          </a:xfrm>
          <a:prstGeom prst="rect">
            <a:avLst/>
          </a:prstGeom>
        </p:spPr>
        <p:txBody>
          <a:bodyPr wrap="square">
            <a:spAutoFit/>
          </a:bodyPr>
          <a:lstStyle/>
          <a:p>
            <a:pPr>
              <a:lnSpc>
                <a:spcPct val="107000"/>
              </a:lnSpc>
              <a:spcAft>
                <a:spcPts val="800"/>
              </a:spcAft>
            </a:pPr>
            <a:r>
              <a:rPr lang="en-US" sz="1400" i="1" dirty="0">
                <a:latin typeface="Calibri" panose="020F0502020204030204" pitchFamily="34" charset="0"/>
                <a:ea typeface="SimSun" panose="02010600030101010101" pitchFamily="2" charset="-122"/>
                <a:cs typeface="Calibri" panose="020F0502020204030204" pitchFamily="34" charset="0"/>
              </a:rPr>
              <a:t>Full results: </a:t>
            </a:r>
            <a:r>
              <a:rPr lang="en-US" sz="1400" i="1" u="sng" dirty="0">
                <a:solidFill>
                  <a:srgbClr val="0563C1"/>
                </a:solidFill>
                <a:latin typeface="Calibri" panose="020F0502020204030204" pitchFamily="34" charset="0"/>
                <a:ea typeface="SimSun" panose="02010600030101010101" pitchFamily="2" charset="-122"/>
                <a:cs typeface="Calibri" panose="020F0502020204030204" pitchFamily="34" charset="0"/>
                <a:hlinkClick r:id="rId5"/>
              </a:rPr>
              <a:t>https://www.dropbox.com/s/i5q9bagyzvo6imn/Test%20results.xlsx?dl=0</a:t>
            </a:r>
            <a:endParaRPr lang="en-US" sz="1400" i="1" dirty="0">
              <a:latin typeface="Calibri" panose="020F0502020204030204" pitchFamily="34"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BB2E1515-CB28-4682-82A3-47B2F444066B}"/>
              </a:ext>
            </a:extLst>
          </p:cNvPr>
          <p:cNvSpPr/>
          <p:nvPr/>
        </p:nvSpPr>
        <p:spPr>
          <a:xfrm>
            <a:off x="1493520" y="5008036"/>
            <a:ext cx="10393679" cy="1200329"/>
          </a:xfrm>
          <a:prstGeom prst="rect">
            <a:avLst/>
          </a:prstGeom>
        </p:spPr>
        <p:txBody>
          <a:bodyPr wrap="square">
            <a:spAutoFit/>
          </a:bodyPr>
          <a:lstStyle/>
          <a:p>
            <a:pPr algn="ctr"/>
            <a:r>
              <a:rPr lang="en-US" dirty="0">
                <a:latin typeface="Arial" panose="020B0604020202020204" pitchFamily="34" charset="0"/>
              </a:rPr>
              <a:t>DenseNet-BC-121-32.h5Prediction models perform really bad on ads</a:t>
            </a:r>
          </a:p>
          <a:p>
            <a:pPr algn="ctr"/>
            <a:endParaRPr lang="en-US" dirty="0">
              <a:latin typeface="Arial" panose="020B0604020202020204" pitchFamily="34" charset="0"/>
            </a:endParaRPr>
          </a:p>
          <a:p>
            <a:pPr algn="ctr"/>
            <a:r>
              <a:rPr lang="en-US" dirty="0">
                <a:latin typeface="Arial" panose="020B0604020202020204" pitchFamily="34" charset="0"/>
              </a:rPr>
              <a:t>YOLO-Tiny predicts lesser objects compared to YOLO.h5 and </a:t>
            </a:r>
            <a:r>
              <a:rPr lang="en-US" b="1" dirty="0">
                <a:latin typeface="Arial" panose="020B0604020202020204" pitchFamily="34" charset="0"/>
              </a:rPr>
              <a:t>resnet50_coco_best_v2.0.1.h5 </a:t>
            </a:r>
            <a:r>
              <a:rPr lang="en-US" dirty="0">
                <a:latin typeface="Arial" panose="020B0604020202020204" pitchFamily="34" charset="0"/>
              </a:rPr>
              <a:t>predicts more objects compared to YOLO</a:t>
            </a:r>
            <a:endParaRPr lang="en-SG" dirty="0">
              <a:latin typeface="Arial" panose="020B0604020202020204" pitchFamily="34" charset="0"/>
            </a:endParaRPr>
          </a:p>
        </p:txBody>
      </p:sp>
    </p:spTree>
    <p:extLst>
      <p:ext uri="{BB962C8B-B14F-4D97-AF65-F5344CB8AC3E}">
        <p14:creationId xmlns:p14="http://schemas.microsoft.com/office/powerpoint/2010/main" val="1267650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Extract</a:t>
            </a:r>
            <a:r>
              <a:rPr lang="en-SG" b="1" dirty="0">
                <a:solidFill>
                  <a:schemeClr val="bg2"/>
                </a:solidFill>
              </a:rPr>
              <a:t>, Clean,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E2DDCD-FF05-49B1-AAAA-BB2F8E5DF687}"/>
              </a:ext>
            </a:extLst>
          </p:cNvPr>
          <p:cNvSpPr/>
          <p:nvPr/>
        </p:nvSpPr>
        <p:spPr>
          <a:xfrm>
            <a:off x="838200" y="1718224"/>
            <a:ext cx="8534400" cy="369332"/>
          </a:xfrm>
          <a:prstGeom prst="rect">
            <a:avLst/>
          </a:prstGeom>
        </p:spPr>
        <p:txBody>
          <a:bodyPr wrap="square">
            <a:spAutoFit/>
          </a:bodyPr>
          <a:lstStyle/>
          <a:p>
            <a:r>
              <a:rPr lang="en-US" dirty="0">
                <a:latin typeface="Arial" panose="020B0604020202020204" pitchFamily="34" charset="0"/>
              </a:rPr>
              <a:t>resnet50_coco_best_v2.0.1.h5 (~4 hours) 2207 images , 6298 objected identified</a:t>
            </a:r>
            <a:endParaRPr lang="en-SG" dirty="0">
              <a:latin typeface="Arial" panose="020B0604020202020204" pitchFamily="34" charset="0"/>
            </a:endParaRPr>
          </a:p>
        </p:txBody>
      </p:sp>
      <p:pic>
        <p:nvPicPr>
          <p:cNvPr id="11" name="Picture 10">
            <a:extLst>
              <a:ext uri="{FF2B5EF4-FFF2-40B4-BE49-F238E27FC236}">
                <a16:creationId xmlns:a16="http://schemas.microsoft.com/office/drawing/2014/main" id="{2719D8EC-ED58-49B0-84B4-AB21898097EF}"/>
              </a:ext>
            </a:extLst>
          </p:cNvPr>
          <p:cNvPicPr/>
          <p:nvPr/>
        </p:nvPicPr>
        <p:blipFill>
          <a:blip r:embed="rId4"/>
          <a:stretch>
            <a:fillRect/>
          </a:stretch>
        </p:blipFill>
        <p:spPr>
          <a:xfrm>
            <a:off x="838200" y="2279650"/>
            <a:ext cx="4399280" cy="2298700"/>
          </a:xfrm>
          <a:prstGeom prst="rect">
            <a:avLst/>
          </a:prstGeom>
        </p:spPr>
      </p:pic>
      <p:pic>
        <p:nvPicPr>
          <p:cNvPr id="12" name="Picture 11">
            <a:extLst>
              <a:ext uri="{FF2B5EF4-FFF2-40B4-BE49-F238E27FC236}">
                <a16:creationId xmlns:a16="http://schemas.microsoft.com/office/drawing/2014/main" id="{4A11B6FC-0923-47CA-8DF2-C13252D0BF4D}"/>
              </a:ext>
            </a:extLst>
          </p:cNvPr>
          <p:cNvPicPr/>
          <p:nvPr/>
        </p:nvPicPr>
        <p:blipFill>
          <a:blip r:embed="rId5"/>
          <a:stretch>
            <a:fillRect/>
          </a:stretch>
        </p:blipFill>
        <p:spPr>
          <a:xfrm>
            <a:off x="1942078" y="4212590"/>
            <a:ext cx="4358005" cy="2280285"/>
          </a:xfrm>
          <a:prstGeom prst="rect">
            <a:avLst/>
          </a:prstGeom>
        </p:spPr>
      </p:pic>
      <p:pic>
        <p:nvPicPr>
          <p:cNvPr id="8" name="Picture 7">
            <a:extLst>
              <a:ext uri="{FF2B5EF4-FFF2-40B4-BE49-F238E27FC236}">
                <a16:creationId xmlns:a16="http://schemas.microsoft.com/office/drawing/2014/main" id="{9B5BE814-FA01-4521-BE1F-752B2C19E666}"/>
              </a:ext>
            </a:extLst>
          </p:cNvPr>
          <p:cNvPicPr/>
          <p:nvPr/>
        </p:nvPicPr>
        <p:blipFill>
          <a:blip r:embed="rId6"/>
          <a:stretch>
            <a:fillRect/>
          </a:stretch>
        </p:blipFill>
        <p:spPr>
          <a:xfrm>
            <a:off x="7949286" y="2279650"/>
            <a:ext cx="3812679" cy="3704573"/>
          </a:xfrm>
          <a:prstGeom prst="rect">
            <a:avLst/>
          </a:prstGeom>
        </p:spPr>
      </p:pic>
      <p:cxnSp>
        <p:nvCxnSpPr>
          <p:cNvPr id="13" name="Straight Arrow Connector 12">
            <a:extLst>
              <a:ext uri="{FF2B5EF4-FFF2-40B4-BE49-F238E27FC236}">
                <a16:creationId xmlns:a16="http://schemas.microsoft.com/office/drawing/2014/main" id="{8C64B60A-9D0F-46F6-B5CE-67B5AAA09FF5}"/>
              </a:ext>
            </a:extLst>
          </p:cNvPr>
          <p:cNvCxnSpPr/>
          <p:nvPr/>
        </p:nvCxnSpPr>
        <p:spPr>
          <a:xfrm>
            <a:off x="6446520" y="4020496"/>
            <a:ext cx="117348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87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Extract</a:t>
            </a:r>
            <a:r>
              <a:rPr lang="en-SG" b="1" dirty="0">
                <a:solidFill>
                  <a:schemeClr val="bg2"/>
                </a:solidFill>
              </a:rPr>
              <a:t>, Clean,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E2DDCD-FF05-49B1-AAAA-BB2F8E5DF687}"/>
              </a:ext>
            </a:extLst>
          </p:cNvPr>
          <p:cNvSpPr/>
          <p:nvPr/>
        </p:nvSpPr>
        <p:spPr>
          <a:xfrm>
            <a:off x="838200" y="1718224"/>
            <a:ext cx="8534400" cy="369332"/>
          </a:xfrm>
          <a:prstGeom prst="rect">
            <a:avLst/>
          </a:prstGeom>
        </p:spPr>
        <p:txBody>
          <a:bodyPr wrap="square">
            <a:spAutoFit/>
          </a:bodyPr>
          <a:lstStyle/>
          <a:p>
            <a:r>
              <a:rPr lang="en-US" dirty="0">
                <a:latin typeface="Arial" panose="020B0604020202020204" pitchFamily="34" charset="0"/>
              </a:rPr>
              <a:t>resnet50_coco_best_v2.0.1.h5 (~4 hours) 2207 images , 6298 objected identified</a:t>
            </a:r>
            <a:endParaRPr lang="en-SG" dirty="0">
              <a:latin typeface="Arial" panose="020B0604020202020204" pitchFamily="34" charset="0"/>
            </a:endParaRPr>
          </a:p>
        </p:txBody>
      </p:sp>
      <p:pic>
        <p:nvPicPr>
          <p:cNvPr id="8" name="Picture 7">
            <a:extLst>
              <a:ext uri="{FF2B5EF4-FFF2-40B4-BE49-F238E27FC236}">
                <a16:creationId xmlns:a16="http://schemas.microsoft.com/office/drawing/2014/main" id="{9B5BE814-FA01-4521-BE1F-752B2C19E666}"/>
              </a:ext>
            </a:extLst>
          </p:cNvPr>
          <p:cNvPicPr/>
          <p:nvPr/>
        </p:nvPicPr>
        <p:blipFill>
          <a:blip r:embed="rId4"/>
          <a:stretch>
            <a:fillRect/>
          </a:stretch>
        </p:blipFill>
        <p:spPr>
          <a:xfrm>
            <a:off x="7949286" y="2279650"/>
            <a:ext cx="3812679" cy="3704573"/>
          </a:xfrm>
          <a:prstGeom prst="rect">
            <a:avLst/>
          </a:prstGeom>
        </p:spPr>
      </p:pic>
      <p:pic>
        <p:nvPicPr>
          <p:cNvPr id="10" name="Picture 9">
            <a:extLst>
              <a:ext uri="{FF2B5EF4-FFF2-40B4-BE49-F238E27FC236}">
                <a16:creationId xmlns:a16="http://schemas.microsoft.com/office/drawing/2014/main" id="{63C2069F-E7D2-446C-9DDA-7504A182384C}"/>
              </a:ext>
            </a:extLst>
          </p:cNvPr>
          <p:cNvPicPr/>
          <p:nvPr/>
        </p:nvPicPr>
        <p:blipFill>
          <a:blip r:embed="rId5"/>
          <a:stretch>
            <a:fillRect/>
          </a:stretch>
        </p:blipFill>
        <p:spPr>
          <a:xfrm>
            <a:off x="241722" y="4495095"/>
            <a:ext cx="26817449" cy="1458342"/>
          </a:xfrm>
          <a:prstGeom prst="rect">
            <a:avLst/>
          </a:prstGeom>
        </p:spPr>
      </p:pic>
      <p:cxnSp>
        <p:nvCxnSpPr>
          <p:cNvPr id="14" name="Connector: Elbow 13">
            <a:extLst>
              <a:ext uri="{FF2B5EF4-FFF2-40B4-BE49-F238E27FC236}">
                <a16:creationId xmlns:a16="http://schemas.microsoft.com/office/drawing/2014/main" id="{997E7937-B6D6-4B64-AED3-A198F16D1FCE}"/>
              </a:ext>
            </a:extLst>
          </p:cNvPr>
          <p:cNvCxnSpPr>
            <a:cxnSpLocks/>
          </p:cNvCxnSpPr>
          <p:nvPr/>
        </p:nvCxnSpPr>
        <p:spPr>
          <a:xfrm rot="5400000">
            <a:off x="6930925" y="3584898"/>
            <a:ext cx="783066" cy="653140"/>
          </a:xfrm>
          <a:prstGeom prst="bentConnector3">
            <a:avLst>
              <a:gd name="adj1" fmla="val -1899"/>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4BCEC05-79CC-4AB1-9493-09C37E1C91E3}"/>
              </a:ext>
            </a:extLst>
          </p:cNvPr>
          <p:cNvSpPr/>
          <p:nvPr/>
        </p:nvSpPr>
        <p:spPr>
          <a:xfrm>
            <a:off x="733424" y="2968160"/>
            <a:ext cx="5962206" cy="646331"/>
          </a:xfrm>
          <a:prstGeom prst="rect">
            <a:avLst/>
          </a:prstGeom>
        </p:spPr>
        <p:txBody>
          <a:bodyPr wrap="square">
            <a:spAutoFit/>
          </a:bodyPr>
          <a:lstStyle/>
          <a:p>
            <a:r>
              <a:rPr lang="en-US" dirty="0">
                <a:latin typeface="Arial" panose="020B0604020202020204" pitchFamily="34" charset="0"/>
              </a:rPr>
              <a:t>The results data are then transpose and match with the image file name into the Facebook data file</a:t>
            </a:r>
            <a:endParaRPr lang="en-SG" dirty="0">
              <a:latin typeface="Arial" panose="020B0604020202020204" pitchFamily="34" charset="0"/>
            </a:endParaRPr>
          </a:p>
        </p:txBody>
      </p:sp>
      <p:sp>
        <p:nvSpPr>
          <p:cNvPr id="19" name="Rectangle 18">
            <a:extLst>
              <a:ext uri="{FF2B5EF4-FFF2-40B4-BE49-F238E27FC236}">
                <a16:creationId xmlns:a16="http://schemas.microsoft.com/office/drawing/2014/main" id="{3A11398B-F06D-483F-AB1D-78B75418F1DA}"/>
              </a:ext>
            </a:extLst>
          </p:cNvPr>
          <p:cNvSpPr/>
          <p:nvPr/>
        </p:nvSpPr>
        <p:spPr>
          <a:xfrm>
            <a:off x="9372600" y="6419296"/>
            <a:ext cx="1961947" cy="307777"/>
          </a:xfrm>
          <a:prstGeom prst="rect">
            <a:avLst/>
          </a:prstGeom>
        </p:spPr>
        <p:txBody>
          <a:bodyPr wrap="none">
            <a:spAutoFit/>
          </a:bodyPr>
          <a:lstStyle/>
          <a:p>
            <a:r>
              <a:rPr lang="en-US" sz="1400" i="1" dirty="0">
                <a:latin typeface="Calibri" panose="020F0502020204030204" pitchFamily="34" charset="0"/>
                <a:ea typeface="SimSun" panose="02010600030101010101" pitchFamily="2" charset="-122"/>
              </a:rPr>
              <a:t>Link to the </a:t>
            </a:r>
            <a:r>
              <a:rPr lang="en-US" sz="1400" i="1" u="sng" dirty="0">
                <a:solidFill>
                  <a:srgbClr val="0563C1"/>
                </a:solidFill>
                <a:latin typeface="Calibri" panose="020F0502020204030204" pitchFamily="34" charset="0"/>
                <a:ea typeface="SimSun" panose="02010600030101010101" pitchFamily="2" charset="-122"/>
                <a:cs typeface="Calibri" panose="020F0502020204030204" pitchFamily="34" charset="0"/>
                <a:hlinkClick r:id="rId6"/>
              </a:rPr>
              <a:t>combined file</a:t>
            </a:r>
            <a:endParaRPr lang="en-US" sz="1400" i="1" dirty="0"/>
          </a:p>
        </p:txBody>
      </p:sp>
    </p:spTree>
    <p:extLst>
      <p:ext uri="{BB962C8B-B14F-4D97-AF65-F5344CB8AC3E}">
        <p14:creationId xmlns:p14="http://schemas.microsoft.com/office/powerpoint/2010/main" val="326751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25E-6 4.44444E-6 L -1.31641 4.44444E-6 " pathEditMode="relative" rAng="0" ptsTypes="AA">
                                      <p:cBhvr>
                                        <p:cTn id="6" dur="10000" fill="hold"/>
                                        <p:tgtEl>
                                          <p:spTgt spid="10"/>
                                        </p:tgtEl>
                                        <p:attrNameLst>
                                          <p:attrName>ppt_x</p:attrName>
                                          <p:attrName>ppt_y</p:attrName>
                                        </p:attrNameLst>
                                      </p:cBhvr>
                                      <p:rCtr x="-658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a:t>
            </a:r>
            <a:r>
              <a:rPr lang="en-SG" b="1" dirty="0">
                <a:solidFill>
                  <a:schemeClr val="bg2"/>
                </a:solidFill>
              </a:rPr>
              <a:t>Extract, </a:t>
            </a:r>
            <a:r>
              <a:rPr lang="en-SG" b="1" dirty="0"/>
              <a:t>Clean</a:t>
            </a:r>
            <a:r>
              <a:rPr lang="en-SG" b="1" dirty="0">
                <a:solidFill>
                  <a:schemeClr val="bg2"/>
                </a:solidFill>
              </a:rPr>
              <a:t>,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4BCEC05-79CC-4AB1-9493-09C37E1C91E3}"/>
              </a:ext>
            </a:extLst>
          </p:cNvPr>
          <p:cNvSpPr/>
          <p:nvPr/>
        </p:nvSpPr>
        <p:spPr>
          <a:xfrm>
            <a:off x="1330937" y="1377056"/>
            <a:ext cx="5962206" cy="307777"/>
          </a:xfrm>
          <a:prstGeom prst="rect">
            <a:avLst/>
          </a:prstGeom>
        </p:spPr>
        <p:txBody>
          <a:bodyPr wrap="square">
            <a:spAutoFit/>
          </a:bodyPr>
          <a:lstStyle/>
          <a:p>
            <a:pPr algn="ctr"/>
            <a:r>
              <a:rPr lang="en-US" sz="1400" b="1" dirty="0">
                <a:latin typeface="Arial" panose="020B0604020202020204" pitchFamily="34" charset="0"/>
              </a:rPr>
              <a:t>Object Frequency Distribution across images</a:t>
            </a:r>
            <a:endParaRPr lang="en-SG" sz="1400" b="1" dirty="0">
              <a:latin typeface="Arial" panose="020B0604020202020204" pitchFamily="34" charset="0"/>
            </a:endParaRPr>
          </a:p>
        </p:txBody>
      </p:sp>
      <p:pic>
        <p:nvPicPr>
          <p:cNvPr id="11" name="Picture 10">
            <a:extLst>
              <a:ext uri="{FF2B5EF4-FFF2-40B4-BE49-F238E27FC236}">
                <a16:creationId xmlns:a16="http://schemas.microsoft.com/office/drawing/2014/main" id="{CB3728D5-6D9A-45FF-A33B-8C69320A5B8F}"/>
              </a:ext>
            </a:extLst>
          </p:cNvPr>
          <p:cNvPicPr/>
          <p:nvPr/>
        </p:nvPicPr>
        <p:blipFill>
          <a:blip r:embed="rId4"/>
          <a:stretch>
            <a:fillRect/>
          </a:stretch>
        </p:blipFill>
        <p:spPr>
          <a:xfrm>
            <a:off x="838200" y="1847629"/>
            <a:ext cx="6947681" cy="2768588"/>
          </a:xfrm>
          <a:prstGeom prst="rect">
            <a:avLst/>
          </a:prstGeom>
        </p:spPr>
      </p:pic>
      <p:sp>
        <p:nvSpPr>
          <p:cNvPr id="3" name="Rectangle 2">
            <a:extLst>
              <a:ext uri="{FF2B5EF4-FFF2-40B4-BE49-F238E27FC236}">
                <a16:creationId xmlns:a16="http://schemas.microsoft.com/office/drawing/2014/main" id="{C6DBF67B-8E3A-44AC-BDB9-82500E53F594}"/>
              </a:ext>
            </a:extLst>
          </p:cNvPr>
          <p:cNvSpPr/>
          <p:nvPr/>
        </p:nvSpPr>
        <p:spPr>
          <a:xfrm>
            <a:off x="1074057" y="4646216"/>
            <a:ext cx="6386286" cy="184665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53 unique objects identified in 2,061 ad images. The most detected objects are:</a:t>
            </a:r>
          </a:p>
          <a:p>
            <a:pPr marL="342900" indent="-342900">
              <a:buFont typeface="+mj-lt"/>
              <a:buAutoNum type="arabicPeriod"/>
            </a:pPr>
            <a:r>
              <a:rPr lang="en-US" sz="1600" dirty="0">
                <a:latin typeface="Arial" panose="020B0604020202020204" pitchFamily="34" charset="0"/>
                <a:cs typeface="Arial" panose="020B0604020202020204" pitchFamily="34" charset="0"/>
              </a:rPr>
              <a:t>Person</a:t>
            </a:r>
          </a:p>
          <a:p>
            <a:pPr marL="342900" indent="-342900">
              <a:buFont typeface="+mj-lt"/>
              <a:buAutoNum type="arabicPeriod"/>
            </a:pPr>
            <a:r>
              <a:rPr lang="en-US" sz="1600" dirty="0">
                <a:latin typeface="Arial" panose="020B0604020202020204" pitchFamily="34" charset="0"/>
                <a:cs typeface="Arial" panose="020B0604020202020204" pitchFamily="34" charset="0"/>
              </a:rPr>
              <a:t>TV</a:t>
            </a:r>
          </a:p>
          <a:p>
            <a:pPr marL="342900" indent="-342900">
              <a:buFont typeface="+mj-lt"/>
              <a:buAutoNum type="arabicPeriod"/>
            </a:pPr>
            <a:r>
              <a:rPr lang="en-US" sz="1600" dirty="0">
                <a:latin typeface="Arial" panose="020B0604020202020204" pitchFamily="34" charset="0"/>
                <a:cs typeface="Arial" panose="020B0604020202020204" pitchFamily="34" charset="0"/>
              </a:rPr>
              <a:t>Cell phone</a:t>
            </a:r>
          </a:p>
          <a:p>
            <a:pPr marL="342900" indent="-342900">
              <a:buFont typeface="+mj-lt"/>
              <a:buAutoNum type="arabicPeriod"/>
            </a:pPr>
            <a:r>
              <a:rPr lang="en-US" sz="1600" dirty="0">
                <a:latin typeface="Arial" panose="020B0604020202020204" pitchFamily="34" charset="0"/>
                <a:cs typeface="Arial" panose="020B0604020202020204" pitchFamily="34" charset="0"/>
              </a:rPr>
              <a:t>Bottle</a:t>
            </a:r>
          </a:p>
          <a:p>
            <a:pPr marL="342900" indent="-342900">
              <a:buFont typeface="+mj-lt"/>
              <a:buAutoNum type="arabicPeriod"/>
            </a:pPr>
            <a:r>
              <a:rPr lang="en-US" sz="1600" dirty="0">
                <a:latin typeface="Arial" panose="020B0604020202020204" pitchFamily="34" charset="0"/>
                <a:cs typeface="Arial" panose="020B0604020202020204" pitchFamily="34" charset="0"/>
              </a:rPr>
              <a:t>Laptop</a:t>
            </a:r>
          </a:p>
        </p:txBody>
      </p:sp>
    </p:spTree>
    <p:extLst>
      <p:ext uri="{BB962C8B-B14F-4D97-AF65-F5344CB8AC3E}">
        <p14:creationId xmlns:p14="http://schemas.microsoft.com/office/powerpoint/2010/main" val="582532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a:t>
            </a:r>
            <a:r>
              <a:rPr lang="en-SG" b="1" dirty="0">
                <a:solidFill>
                  <a:schemeClr val="bg2"/>
                </a:solidFill>
              </a:rPr>
              <a:t>Extract, </a:t>
            </a:r>
            <a:r>
              <a:rPr lang="en-SG" b="1" dirty="0"/>
              <a:t>Clean</a:t>
            </a:r>
            <a:r>
              <a:rPr lang="en-SG" b="1" dirty="0">
                <a:solidFill>
                  <a:schemeClr val="bg2"/>
                </a:solidFill>
              </a:rPr>
              <a:t>, Transform</a:t>
            </a:r>
            <a:endParaRPr lang="en-US" dirty="0">
              <a:solidFill>
                <a:schemeClr val="bg2"/>
              </a:solidFill>
            </a:endParaRPr>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4BCEC05-79CC-4AB1-9493-09C37E1C91E3}"/>
              </a:ext>
            </a:extLst>
          </p:cNvPr>
          <p:cNvSpPr/>
          <p:nvPr/>
        </p:nvSpPr>
        <p:spPr>
          <a:xfrm>
            <a:off x="1330937" y="1377056"/>
            <a:ext cx="5962206" cy="307777"/>
          </a:xfrm>
          <a:prstGeom prst="rect">
            <a:avLst/>
          </a:prstGeom>
        </p:spPr>
        <p:txBody>
          <a:bodyPr wrap="square">
            <a:spAutoFit/>
          </a:bodyPr>
          <a:lstStyle/>
          <a:p>
            <a:pPr algn="ctr"/>
            <a:r>
              <a:rPr lang="en-US" sz="1400" b="1" dirty="0">
                <a:latin typeface="Arial" panose="020B0604020202020204" pitchFamily="34" charset="0"/>
              </a:rPr>
              <a:t>Object Frequency Distribution across images</a:t>
            </a:r>
            <a:endParaRPr lang="en-SG" sz="1400" b="1" dirty="0">
              <a:latin typeface="Arial" panose="020B0604020202020204" pitchFamily="34" charset="0"/>
            </a:endParaRPr>
          </a:p>
        </p:txBody>
      </p:sp>
      <p:pic>
        <p:nvPicPr>
          <p:cNvPr id="11" name="Picture 10">
            <a:extLst>
              <a:ext uri="{FF2B5EF4-FFF2-40B4-BE49-F238E27FC236}">
                <a16:creationId xmlns:a16="http://schemas.microsoft.com/office/drawing/2014/main" id="{CB3728D5-6D9A-45FF-A33B-8C69320A5B8F}"/>
              </a:ext>
            </a:extLst>
          </p:cNvPr>
          <p:cNvPicPr/>
          <p:nvPr/>
        </p:nvPicPr>
        <p:blipFill>
          <a:blip r:embed="rId4"/>
          <a:stretch>
            <a:fillRect/>
          </a:stretch>
        </p:blipFill>
        <p:spPr>
          <a:xfrm>
            <a:off x="838200" y="1847629"/>
            <a:ext cx="6947681" cy="2768588"/>
          </a:xfrm>
          <a:prstGeom prst="rect">
            <a:avLst/>
          </a:prstGeom>
        </p:spPr>
      </p:pic>
      <p:sp>
        <p:nvSpPr>
          <p:cNvPr id="3" name="Rectangle 2">
            <a:extLst>
              <a:ext uri="{FF2B5EF4-FFF2-40B4-BE49-F238E27FC236}">
                <a16:creationId xmlns:a16="http://schemas.microsoft.com/office/drawing/2014/main" id="{C6DBF67B-8E3A-44AC-BDB9-82500E53F594}"/>
              </a:ext>
            </a:extLst>
          </p:cNvPr>
          <p:cNvSpPr/>
          <p:nvPr/>
        </p:nvSpPr>
        <p:spPr>
          <a:xfrm>
            <a:off x="1074057" y="4646216"/>
            <a:ext cx="6386286" cy="184665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53 unique objects identified in 2,061 ad images. The most detected objects are:</a:t>
            </a:r>
          </a:p>
          <a:p>
            <a:pPr marL="342900" indent="-342900">
              <a:buFont typeface="+mj-lt"/>
              <a:buAutoNum type="arabicPeriod"/>
            </a:pPr>
            <a:r>
              <a:rPr lang="en-US" sz="1600" dirty="0">
                <a:latin typeface="Arial" panose="020B0604020202020204" pitchFamily="34" charset="0"/>
                <a:cs typeface="Arial" panose="020B0604020202020204" pitchFamily="34" charset="0"/>
              </a:rPr>
              <a:t>Person</a:t>
            </a:r>
          </a:p>
          <a:p>
            <a:pPr marL="342900" indent="-342900">
              <a:buFont typeface="+mj-lt"/>
              <a:buAutoNum type="arabicPeriod"/>
            </a:pPr>
            <a:r>
              <a:rPr lang="en-US" sz="1600" dirty="0">
                <a:latin typeface="Arial" panose="020B0604020202020204" pitchFamily="34" charset="0"/>
                <a:cs typeface="Arial" panose="020B0604020202020204" pitchFamily="34" charset="0"/>
              </a:rPr>
              <a:t>TV</a:t>
            </a:r>
          </a:p>
          <a:p>
            <a:pPr marL="342900" indent="-342900">
              <a:buFont typeface="+mj-lt"/>
              <a:buAutoNum type="arabicPeriod"/>
            </a:pPr>
            <a:r>
              <a:rPr lang="en-US" sz="1600" dirty="0">
                <a:latin typeface="Arial" panose="020B0604020202020204" pitchFamily="34" charset="0"/>
                <a:cs typeface="Arial" panose="020B0604020202020204" pitchFamily="34" charset="0"/>
              </a:rPr>
              <a:t>Cell phone</a:t>
            </a:r>
          </a:p>
          <a:p>
            <a:pPr marL="342900" indent="-342900">
              <a:buFont typeface="+mj-lt"/>
              <a:buAutoNum type="arabicPeriod"/>
            </a:pPr>
            <a:r>
              <a:rPr lang="en-US" sz="1600" dirty="0">
                <a:latin typeface="Arial" panose="020B0604020202020204" pitchFamily="34" charset="0"/>
                <a:cs typeface="Arial" panose="020B0604020202020204" pitchFamily="34" charset="0"/>
              </a:rPr>
              <a:t>Bottle</a:t>
            </a:r>
          </a:p>
          <a:p>
            <a:pPr marL="342900" indent="-342900">
              <a:buFont typeface="+mj-lt"/>
              <a:buAutoNum type="arabicPeriod"/>
            </a:pPr>
            <a:r>
              <a:rPr lang="en-US" sz="1600" dirty="0">
                <a:latin typeface="Arial" panose="020B0604020202020204" pitchFamily="34" charset="0"/>
                <a:cs typeface="Arial" panose="020B0604020202020204" pitchFamily="34" charset="0"/>
              </a:rPr>
              <a:t>Laptop</a:t>
            </a:r>
          </a:p>
        </p:txBody>
      </p:sp>
      <p:sp>
        <p:nvSpPr>
          <p:cNvPr id="5" name="Rectangle 4">
            <a:extLst>
              <a:ext uri="{FF2B5EF4-FFF2-40B4-BE49-F238E27FC236}">
                <a16:creationId xmlns:a16="http://schemas.microsoft.com/office/drawing/2014/main" id="{1C341BD0-0732-4CA7-83ED-66C77F87041A}"/>
              </a:ext>
            </a:extLst>
          </p:cNvPr>
          <p:cNvSpPr/>
          <p:nvPr/>
        </p:nvSpPr>
        <p:spPr>
          <a:xfrm>
            <a:off x="8513938" y="2031594"/>
            <a:ext cx="3238643" cy="1200329"/>
          </a:xfrm>
          <a:prstGeom prst="rect">
            <a:avLst/>
          </a:prstGeom>
          <a:solidFill>
            <a:schemeClr val="accent4">
              <a:lumMod val="20000"/>
              <a:lumOff val="80000"/>
            </a:schemeClr>
          </a:solidFill>
        </p:spPr>
        <p:txBody>
          <a:bodyPr wrap="square">
            <a:spAutoFit/>
          </a:bodyPr>
          <a:lstStyle/>
          <a:p>
            <a:r>
              <a:rPr lang="en-US" dirty="0"/>
              <a:t>Would prediction models be confounded by the “Person” skew in the object frequency distribution? </a:t>
            </a:r>
          </a:p>
        </p:txBody>
      </p:sp>
      <p:sp>
        <p:nvSpPr>
          <p:cNvPr id="6" name="Rectangle 5">
            <a:extLst>
              <a:ext uri="{FF2B5EF4-FFF2-40B4-BE49-F238E27FC236}">
                <a16:creationId xmlns:a16="http://schemas.microsoft.com/office/drawing/2014/main" id="{B8738B0B-24E7-4415-AD1B-D1FAF7D65DE5}"/>
              </a:ext>
            </a:extLst>
          </p:cNvPr>
          <p:cNvSpPr/>
          <p:nvPr/>
        </p:nvSpPr>
        <p:spPr>
          <a:xfrm>
            <a:off x="8513938" y="3603507"/>
            <a:ext cx="3265189" cy="369332"/>
          </a:xfrm>
          <a:prstGeom prst="rect">
            <a:avLst/>
          </a:prstGeom>
          <a:solidFill>
            <a:schemeClr val="accent4">
              <a:lumMod val="20000"/>
              <a:lumOff val="80000"/>
            </a:schemeClr>
          </a:solidFill>
        </p:spPr>
        <p:txBody>
          <a:bodyPr wrap="none">
            <a:spAutoFit/>
          </a:bodyPr>
          <a:lstStyle/>
          <a:p>
            <a:pPr lvl="0">
              <a:spcAft>
                <a:spcPts val="0"/>
              </a:spcAft>
            </a:pPr>
            <a:r>
              <a:rPr lang="en-US" dirty="0">
                <a:latin typeface="Calibri" panose="020F0502020204030204" pitchFamily="34" charset="0"/>
                <a:ea typeface="Times New Roman" panose="02020603050405020304" pitchFamily="18" charset="0"/>
              </a:rPr>
              <a:t>Should we feature hash images? </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37967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a:t>
            </a:r>
            <a:r>
              <a:rPr lang="en-SG" b="1" dirty="0">
                <a:solidFill>
                  <a:schemeClr val="bg2"/>
                </a:solidFill>
              </a:rPr>
              <a:t>Extract, Clean, </a:t>
            </a:r>
            <a:r>
              <a:rPr lang="en-SG" b="1" dirty="0"/>
              <a:t>Transform</a:t>
            </a:r>
            <a:endParaRPr lang="en-US" dirty="0"/>
          </a:p>
        </p:txBody>
      </p:sp>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6DBF67B-8E3A-44AC-BDB9-82500E53F594}"/>
              </a:ext>
            </a:extLst>
          </p:cNvPr>
          <p:cNvSpPr/>
          <p:nvPr/>
        </p:nvSpPr>
        <p:spPr>
          <a:xfrm>
            <a:off x="1118897" y="5538046"/>
            <a:ext cx="6386286" cy="830997"/>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Large volume of features: 510 Interests, 203 Work Positions, and 52 Image Objects, and the need to use these parameters as model inputs. </a:t>
            </a:r>
          </a:p>
        </p:txBody>
      </p:sp>
      <p:pic>
        <p:nvPicPr>
          <p:cNvPr id="9" name="Picture 8">
            <a:extLst>
              <a:ext uri="{FF2B5EF4-FFF2-40B4-BE49-F238E27FC236}">
                <a16:creationId xmlns:a16="http://schemas.microsoft.com/office/drawing/2014/main" id="{452909A6-ECD9-475A-B261-4F1226FBF917}"/>
              </a:ext>
            </a:extLst>
          </p:cNvPr>
          <p:cNvPicPr/>
          <p:nvPr/>
        </p:nvPicPr>
        <p:blipFill rotWithShape="1">
          <a:blip r:embed="rId4"/>
          <a:srcRect t="20067" r="26003" b="33368"/>
          <a:stretch/>
        </p:blipFill>
        <p:spPr bwMode="auto">
          <a:xfrm>
            <a:off x="986972" y="1915771"/>
            <a:ext cx="6952343" cy="3026458"/>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46AAF229-66B5-433D-A97F-A6362771537D}"/>
              </a:ext>
            </a:extLst>
          </p:cNvPr>
          <p:cNvSpPr/>
          <p:nvPr/>
        </p:nvSpPr>
        <p:spPr>
          <a:xfrm>
            <a:off x="1330937" y="1377056"/>
            <a:ext cx="5962206" cy="307777"/>
          </a:xfrm>
          <a:prstGeom prst="rect">
            <a:avLst/>
          </a:prstGeom>
        </p:spPr>
        <p:txBody>
          <a:bodyPr wrap="square">
            <a:spAutoFit/>
          </a:bodyPr>
          <a:lstStyle/>
          <a:p>
            <a:pPr algn="ctr"/>
            <a:r>
              <a:rPr lang="en-US" sz="1400" b="1" dirty="0">
                <a:latin typeface="Arial" panose="020B0604020202020204" pitchFamily="34" charset="0"/>
              </a:rPr>
              <a:t>Broken Up Ad Targeting Parameters</a:t>
            </a:r>
            <a:endParaRPr lang="en-SG" sz="1400" b="1" dirty="0">
              <a:latin typeface="Arial" panose="020B0604020202020204" pitchFamily="34" charset="0"/>
            </a:endParaRPr>
          </a:p>
        </p:txBody>
      </p:sp>
    </p:spTree>
    <p:extLst>
      <p:ext uri="{BB962C8B-B14F-4D97-AF65-F5344CB8AC3E}">
        <p14:creationId xmlns:p14="http://schemas.microsoft.com/office/powerpoint/2010/main" val="1355814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6DBF67B-8E3A-44AC-BDB9-82500E53F594}"/>
              </a:ext>
            </a:extLst>
          </p:cNvPr>
          <p:cNvSpPr/>
          <p:nvPr/>
        </p:nvSpPr>
        <p:spPr>
          <a:xfrm>
            <a:off x="1118897" y="5538046"/>
            <a:ext cx="6386286" cy="830997"/>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Large volume of features: 510 Interests, 203 Work Positions, and 52 Image Objects, and the need to use these parameters as model inputs. </a:t>
            </a:r>
          </a:p>
        </p:txBody>
      </p:sp>
      <p:sp>
        <p:nvSpPr>
          <p:cNvPr id="5" name="Rectangle 4">
            <a:extLst>
              <a:ext uri="{FF2B5EF4-FFF2-40B4-BE49-F238E27FC236}">
                <a16:creationId xmlns:a16="http://schemas.microsoft.com/office/drawing/2014/main" id="{1C341BD0-0732-4CA7-83ED-66C77F87041A}"/>
              </a:ext>
            </a:extLst>
          </p:cNvPr>
          <p:cNvSpPr/>
          <p:nvPr/>
        </p:nvSpPr>
        <p:spPr>
          <a:xfrm>
            <a:off x="8513938" y="1421880"/>
            <a:ext cx="3238643" cy="646331"/>
          </a:xfrm>
          <a:prstGeom prst="rect">
            <a:avLst/>
          </a:prstGeom>
          <a:solidFill>
            <a:schemeClr val="accent4">
              <a:lumMod val="20000"/>
              <a:lumOff val="80000"/>
            </a:schemeClr>
          </a:solidFill>
        </p:spPr>
        <p:txBody>
          <a:bodyPr wrap="square">
            <a:spAutoFit/>
          </a:bodyPr>
          <a:lstStyle/>
          <a:p>
            <a:r>
              <a:rPr lang="en-US" dirty="0"/>
              <a:t>Encode parameters using 1-hot encoding</a:t>
            </a:r>
          </a:p>
        </p:txBody>
      </p:sp>
      <p:sp>
        <p:nvSpPr>
          <p:cNvPr id="6" name="Rectangle 5">
            <a:extLst>
              <a:ext uri="{FF2B5EF4-FFF2-40B4-BE49-F238E27FC236}">
                <a16:creationId xmlns:a16="http://schemas.microsoft.com/office/drawing/2014/main" id="{B8738B0B-24E7-4415-AD1B-D1FAF7D65DE5}"/>
              </a:ext>
            </a:extLst>
          </p:cNvPr>
          <p:cNvSpPr/>
          <p:nvPr/>
        </p:nvSpPr>
        <p:spPr>
          <a:xfrm>
            <a:off x="8513937" y="2572994"/>
            <a:ext cx="3238643" cy="3693319"/>
          </a:xfrm>
          <a:prstGeom prst="rect">
            <a:avLst/>
          </a:prstGeom>
          <a:solidFill>
            <a:schemeClr val="accent4">
              <a:lumMod val="20000"/>
              <a:lumOff val="80000"/>
            </a:schemeClr>
          </a:solidFill>
        </p:spPr>
        <p:txBody>
          <a:bodyPr wrap="square">
            <a:spAutoFit/>
          </a:bodyPr>
          <a:lstStyle/>
          <a:p>
            <a:pPr lvl="0">
              <a:spcAft>
                <a:spcPts val="0"/>
              </a:spcAft>
            </a:pPr>
            <a:r>
              <a:rPr lang="en-US" dirty="0">
                <a:latin typeface="Calibri" panose="020F0502020204030204" pitchFamily="34" charset="0"/>
                <a:ea typeface="Times New Roman" panose="02020603050405020304" pitchFamily="18" charset="0"/>
              </a:rPr>
              <a:t>Reduce dimensionality for Interests &amp; Work Positions via </a:t>
            </a:r>
          </a:p>
          <a:p>
            <a:pPr lvl="0">
              <a:spcAft>
                <a:spcPts val="0"/>
              </a:spcAft>
            </a:pPr>
            <a:endParaRPr lang="en-US" dirty="0">
              <a:latin typeface="Calibri" panose="020F0502020204030204" pitchFamily="34" charset="0"/>
              <a:ea typeface="Times New Roman" panose="02020603050405020304" pitchFamily="18" charset="0"/>
            </a:endParaRPr>
          </a:p>
          <a:p>
            <a:pPr marL="342900" lvl="0" indent="-342900">
              <a:spcAft>
                <a:spcPts val="0"/>
              </a:spcAft>
              <a:buFont typeface="Arial" panose="020B0604020202020204" pitchFamily="34" charset="0"/>
              <a:buChar char="•"/>
            </a:pPr>
            <a:r>
              <a:rPr lang="en-US" dirty="0">
                <a:latin typeface="Calibri" panose="020F0502020204030204" pitchFamily="34" charset="0"/>
                <a:ea typeface="Times New Roman" panose="02020603050405020304" pitchFamily="18" charset="0"/>
              </a:rPr>
              <a:t>Feature Hashing </a:t>
            </a:r>
            <a:r>
              <a:rPr lang="en-US" dirty="0" err="1">
                <a:latin typeface="Calibri" panose="020F0502020204030204" pitchFamily="34" charset="0"/>
                <a:ea typeface="Times New Roman" panose="02020603050405020304" pitchFamily="18" charset="0"/>
              </a:rPr>
              <a:t>FeatureHasher</a:t>
            </a:r>
            <a:r>
              <a:rPr lang="en-US" dirty="0">
                <a:latin typeface="Calibri" panose="020F0502020204030204" pitchFamily="34" charset="0"/>
                <a:ea typeface="Times New Roman" panose="02020603050405020304" pitchFamily="18" charset="0"/>
              </a:rPr>
              <a:t> from </a:t>
            </a:r>
            <a:r>
              <a:rPr lang="en-US" dirty="0" err="1">
                <a:latin typeface="Calibri" panose="020F0502020204030204" pitchFamily="34" charset="0"/>
                <a:ea typeface="Times New Roman" panose="02020603050405020304" pitchFamily="18" charset="0"/>
              </a:rPr>
              <a:t>Scikit</a:t>
            </a:r>
            <a:r>
              <a:rPr lang="en-US" dirty="0">
                <a:latin typeface="Calibri" panose="020F0502020204030204" pitchFamily="34" charset="0"/>
                <a:ea typeface="Times New Roman" panose="02020603050405020304" pitchFamily="18" charset="0"/>
              </a:rPr>
              <a:t>-learn</a:t>
            </a:r>
          </a:p>
          <a:p>
            <a:pPr marL="285750" lvl="0" indent="-285750">
              <a:spcAft>
                <a:spcPts val="0"/>
              </a:spcAft>
              <a:buFont typeface="Arial" panose="020B0604020202020204" pitchFamily="34" charset="0"/>
              <a:buChar char="•"/>
            </a:pPr>
            <a:endParaRPr lang="en-US" dirty="0">
              <a:latin typeface="Calibri" panose="020F0502020204030204" pitchFamily="34" charset="0"/>
              <a:ea typeface="Times New Roman" panose="02020603050405020304" pitchFamily="18" charset="0"/>
            </a:endParaRPr>
          </a:p>
          <a:p>
            <a:pPr marL="342900" lvl="0" indent="-342900">
              <a:spcAft>
                <a:spcPts val="0"/>
              </a:spcAft>
              <a:buFont typeface="Arial" panose="020B0604020202020204" pitchFamily="34" charset="0"/>
              <a:buChar char="•"/>
            </a:pPr>
            <a:r>
              <a:rPr lang="en-US" dirty="0" err="1">
                <a:latin typeface="Calibri" panose="020F0502020204030204" pitchFamily="34" charset="0"/>
                <a:ea typeface="Times New Roman" panose="02020603050405020304" pitchFamily="18" charset="0"/>
              </a:rPr>
              <a:t>Categorise</a:t>
            </a:r>
            <a:r>
              <a:rPr lang="en-US" dirty="0">
                <a:latin typeface="Calibri" panose="020F0502020204030204" pitchFamily="34" charset="0"/>
                <a:ea typeface="Times New Roman" panose="02020603050405020304" pitchFamily="18" charset="0"/>
              </a:rPr>
              <a:t>-and-Cluster Manually </a:t>
            </a:r>
            <a:r>
              <a:rPr lang="en-US" dirty="0" err="1">
                <a:latin typeface="Calibri" panose="020F0502020204030204" pitchFamily="34" charset="0"/>
                <a:ea typeface="Times New Roman" panose="02020603050405020304" pitchFamily="18" charset="0"/>
              </a:rPr>
              <a:t>categorise</a:t>
            </a:r>
            <a:r>
              <a:rPr lang="en-US" dirty="0">
                <a:latin typeface="Calibri" panose="020F0502020204030204" pitchFamily="34" charset="0"/>
                <a:ea typeface="Times New Roman" panose="02020603050405020304" pitchFamily="18" charset="0"/>
              </a:rPr>
              <a:t> &amp; use KNN to cluster</a:t>
            </a:r>
          </a:p>
          <a:p>
            <a:pPr marL="285750" lvl="0" indent="-285750">
              <a:spcAft>
                <a:spcPts val="0"/>
              </a:spcAft>
              <a:buFont typeface="Arial" panose="020B0604020202020204" pitchFamily="34" charset="0"/>
              <a:buChar char="•"/>
            </a:pPr>
            <a:endParaRPr lang="en-US" dirty="0">
              <a:latin typeface="Calibri" panose="020F0502020204030204" pitchFamily="34" charset="0"/>
              <a:ea typeface="Times New Roman" panose="02020603050405020304" pitchFamily="18" charset="0"/>
            </a:endParaRPr>
          </a:p>
          <a:p>
            <a:pPr marL="342900" lvl="0" indent="-342900">
              <a:spcAft>
                <a:spcPts val="0"/>
              </a:spcAft>
              <a:buFont typeface="Arial" panose="020B0604020202020204" pitchFamily="34" charset="0"/>
              <a:buChar char="•"/>
            </a:pPr>
            <a:r>
              <a:rPr lang="en-US" dirty="0">
                <a:latin typeface="Calibri" panose="020F0502020204030204" pitchFamily="34" charset="0"/>
                <a:ea typeface="Times New Roman" panose="02020603050405020304" pitchFamily="18" charset="0"/>
              </a:rPr>
              <a:t>PCA Decomposition from </a:t>
            </a:r>
            <a:r>
              <a:rPr lang="en-US" dirty="0" err="1">
                <a:latin typeface="Calibri" panose="020F0502020204030204" pitchFamily="34" charset="0"/>
                <a:ea typeface="Times New Roman" panose="02020603050405020304" pitchFamily="18" charset="0"/>
              </a:rPr>
              <a:t>Scikit</a:t>
            </a:r>
            <a:r>
              <a:rPr lang="en-US" dirty="0">
                <a:latin typeface="Calibri" panose="020F0502020204030204" pitchFamily="34" charset="0"/>
                <a:ea typeface="Times New Roman" panose="02020603050405020304" pitchFamily="18" charset="0"/>
              </a:rPr>
              <a:t>-learn</a:t>
            </a:r>
          </a:p>
        </p:txBody>
      </p:sp>
      <p:pic>
        <p:nvPicPr>
          <p:cNvPr id="9" name="Picture 8">
            <a:extLst>
              <a:ext uri="{FF2B5EF4-FFF2-40B4-BE49-F238E27FC236}">
                <a16:creationId xmlns:a16="http://schemas.microsoft.com/office/drawing/2014/main" id="{452909A6-ECD9-475A-B261-4F1226FBF917}"/>
              </a:ext>
            </a:extLst>
          </p:cNvPr>
          <p:cNvPicPr/>
          <p:nvPr/>
        </p:nvPicPr>
        <p:blipFill rotWithShape="1">
          <a:blip r:embed="rId4"/>
          <a:srcRect t="20067" r="26003" b="33368"/>
          <a:stretch/>
        </p:blipFill>
        <p:spPr bwMode="auto">
          <a:xfrm>
            <a:off x="986972" y="1915771"/>
            <a:ext cx="6952343" cy="3026458"/>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46AAF229-66B5-433D-A97F-A6362771537D}"/>
              </a:ext>
            </a:extLst>
          </p:cNvPr>
          <p:cNvSpPr/>
          <p:nvPr/>
        </p:nvSpPr>
        <p:spPr>
          <a:xfrm>
            <a:off x="1330937" y="1377056"/>
            <a:ext cx="5962206" cy="307777"/>
          </a:xfrm>
          <a:prstGeom prst="rect">
            <a:avLst/>
          </a:prstGeom>
        </p:spPr>
        <p:txBody>
          <a:bodyPr wrap="square">
            <a:spAutoFit/>
          </a:bodyPr>
          <a:lstStyle/>
          <a:p>
            <a:pPr algn="ctr"/>
            <a:r>
              <a:rPr lang="en-US" sz="1400" b="1" dirty="0">
                <a:latin typeface="Arial" panose="020B0604020202020204" pitchFamily="34" charset="0"/>
              </a:rPr>
              <a:t>Broken Up Ad Targeting Parameters</a:t>
            </a:r>
            <a:endParaRPr lang="en-SG" sz="1400" b="1" dirty="0">
              <a:latin typeface="Arial" panose="020B0604020202020204" pitchFamily="34" charset="0"/>
            </a:endParaRPr>
          </a:p>
        </p:txBody>
      </p:sp>
      <p:sp>
        <p:nvSpPr>
          <p:cNvPr id="13" name="Title 3">
            <a:extLst>
              <a:ext uri="{FF2B5EF4-FFF2-40B4-BE49-F238E27FC236}">
                <a16:creationId xmlns:a16="http://schemas.microsoft.com/office/drawing/2014/main" id="{672B0E57-F85D-46C4-9B50-69FB7B4808D9}"/>
              </a:ext>
            </a:extLst>
          </p:cNvPr>
          <p:cNvSpPr>
            <a:spLocks noGrp="1"/>
          </p:cNvSpPr>
          <p:nvPr>
            <p:ph type="title"/>
          </p:nvPr>
        </p:nvSpPr>
        <p:spPr>
          <a:xfrm>
            <a:off x="838200" y="365125"/>
            <a:ext cx="10515600" cy="1325563"/>
          </a:xfrm>
        </p:spPr>
        <p:txBody>
          <a:bodyPr/>
          <a:lstStyle/>
          <a:p>
            <a:r>
              <a:rPr lang="en-SG" b="1" dirty="0"/>
              <a:t>	</a:t>
            </a:r>
            <a:r>
              <a:rPr lang="en-SG" b="1" dirty="0">
                <a:solidFill>
                  <a:schemeClr val="bg2"/>
                </a:solidFill>
              </a:rPr>
              <a:t>Extract, Clean, </a:t>
            </a:r>
            <a:r>
              <a:rPr lang="en-SG" b="1" dirty="0"/>
              <a:t>Transform</a:t>
            </a:r>
            <a:endParaRPr lang="en-US" dirty="0"/>
          </a:p>
        </p:txBody>
      </p:sp>
    </p:spTree>
    <p:extLst>
      <p:ext uri="{BB962C8B-B14F-4D97-AF65-F5344CB8AC3E}">
        <p14:creationId xmlns:p14="http://schemas.microsoft.com/office/powerpoint/2010/main" val="4193756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A8D1F198-2B34-4CAA-9556-9C3996EE4547}"/>
              </a:ext>
            </a:extLst>
          </p:cNvPr>
          <p:cNvSpPr>
            <a:spLocks noGrp="1"/>
          </p:cNvSpPr>
          <p:nvPr>
            <p:ph type="title"/>
          </p:nvPr>
        </p:nvSpPr>
        <p:spPr>
          <a:xfrm>
            <a:off x="838200" y="365125"/>
            <a:ext cx="10515600" cy="1325563"/>
          </a:xfrm>
        </p:spPr>
        <p:txBody>
          <a:bodyPr/>
          <a:lstStyle/>
          <a:p>
            <a:r>
              <a:rPr lang="en-SG" b="1" dirty="0"/>
              <a:t>	</a:t>
            </a:r>
            <a:r>
              <a:rPr lang="en-SG" b="1" dirty="0">
                <a:solidFill>
                  <a:schemeClr val="bg2"/>
                </a:solidFill>
              </a:rPr>
              <a:t>Extract, Clean, </a:t>
            </a:r>
            <a:r>
              <a:rPr lang="en-SG" b="1" dirty="0"/>
              <a:t>Transform</a:t>
            </a:r>
            <a:endParaRPr lang="en-US" dirty="0"/>
          </a:p>
        </p:txBody>
      </p:sp>
      <p:pic>
        <p:nvPicPr>
          <p:cNvPr id="12" name="Picture 11">
            <a:extLst>
              <a:ext uri="{FF2B5EF4-FFF2-40B4-BE49-F238E27FC236}">
                <a16:creationId xmlns:a16="http://schemas.microsoft.com/office/drawing/2014/main" id="{7EA81339-4E02-4F9C-A3B5-A4765586609D}"/>
              </a:ext>
            </a:extLst>
          </p:cNvPr>
          <p:cNvPicPr/>
          <p:nvPr/>
        </p:nvPicPr>
        <p:blipFill rotWithShape="1">
          <a:blip r:embed="rId4"/>
          <a:srcRect l="23545" t="15050" r="4938" b="45010"/>
          <a:stretch/>
        </p:blipFill>
        <p:spPr bwMode="auto">
          <a:xfrm>
            <a:off x="869042" y="1543280"/>
            <a:ext cx="6939643" cy="2825519"/>
          </a:xfrm>
          <a:prstGeom prst="rect">
            <a:avLst/>
          </a:prstGeom>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2D3795CA-E758-4AC9-8F00-3EDB4B4D66D9}"/>
              </a:ext>
            </a:extLst>
          </p:cNvPr>
          <p:cNvSpPr/>
          <p:nvPr/>
        </p:nvSpPr>
        <p:spPr>
          <a:xfrm>
            <a:off x="1074057" y="4646216"/>
            <a:ext cx="6386286" cy="1569660"/>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510 unique “interests” for 2,601 ads. The top interests are: </a:t>
            </a:r>
          </a:p>
          <a:p>
            <a:pPr marL="342900" indent="-342900">
              <a:buFont typeface="+mj-lt"/>
              <a:buAutoNum type="arabicPeriod"/>
            </a:pPr>
            <a:r>
              <a:rPr lang="en-US" sz="1600" dirty="0">
                <a:latin typeface="Arial" panose="020B0604020202020204" pitchFamily="34" charset="0"/>
                <a:cs typeface="Arial" panose="020B0604020202020204" pitchFamily="34" charset="0"/>
              </a:rPr>
              <a:t>Family business</a:t>
            </a:r>
          </a:p>
          <a:p>
            <a:pPr marL="342900" indent="-342900">
              <a:buFont typeface="+mj-lt"/>
              <a:buAutoNum type="arabicPeriod"/>
            </a:pPr>
            <a:r>
              <a:rPr lang="en-US" sz="1600" dirty="0">
                <a:latin typeface="Arial" panose="020B0604020202020204" pitchFamily="34" charset="0"/>
                <a:cs typeface="Arial" panose="020B0604020202020204" pitchFamily="34" charset="0"/>
              </a:rPr>
              <a:t>Small and medium enterprise</a:t>
            </a:r>
          </a:p>
          <a:p>
            <a:pPr marL="342900" indent="-342900">
              <a:buFont typeface="+mj-lt"/>
              <a:buAutoNum type="arabicPeriod"/>
            </a:pPr>
            <a:r>
              <a:rPr lang="en-US" sz="1600" dirty="0">
                <a:latin typeface="Arial" panose="020B0604020202020204" pitchFamily="34" charset="0"/>
                <a:cs typeface="Arial" panose="020B0604020202020204" pitchFamily="34" charset="0"/>
              </a:rPr>
              <a:t>Small business owner</a:t>
            </a:r>
          </a:p>
          <a:p>
            <a:pPr marL="342900" indent="-342900">
              <a:buFont typeface="+mj-lt"/>
              <a:buAutoNum type="arabicPeriod"/>
            </a:pPr>
            <a:r>
              <a:rPr lang="en-US" sz="1600" dirty="0">
                <a:latin typeface="Arial" panose="020B0604020202020204" pitchFamily="34" charset="0"/>
                <a:cs typeface="Arial" panose="020B0604020202020204" pitchFamily="34" charset="0"/>
              </a:rPr>
              <a:t>business owner</a:t>
            </a:r>
          </a:p>
          <a:p>
            <a:pPr marL="342900" indent="-342900">
              <a:buFont typeface="+mj-lt"/>
              <a:buAutoNum type="arabicPeriod"/>
            </a:pPr>
            <a:r>
              <a:rPr lang="en-US" sz="1600" dirty="0">
                <a:latin typeface="Arial" panose="020B0604020202020204" pitchFamily="34" charset="0"/>
                <a:cs typeface="Arial" panose="020B0604020202020204" pitchFamily="34" charset="0"/>
              </a:rPr>
              <a:t>independent business</a:t>
            </a:r>
          </a:p>
        </p:txBody>
      </p:sp>
      <p:sp>
        <p:nvSpPr>
          <p:cNvPr id="14" name="Rectangle 13">
            <a:extLst>
              <a:ext uri="{FF2B5EF4-FFF2-40B4-BE49-F238E27FC236}">
                <a16:creationId xmlns:a16="http://schemas.microsoft.com/office/drawing/2014/main" id="{611E558E-4FDA-4FFA-8281-B921249D4621}"/>
              </a:ext>
            </a:extLst>
          </p:cNvPr>
          <p:cNvSpPr/>
          <p:nvPr/>
        </p:nvSpPr>
        <p:spPr>
          <a:xfrm>
            <a:off x="1330937" y="1377056"/>
            <a:ext cx="5962206" cy="307777"/>
          </a:xfrm>
          <a:prstGeom prst="rect">
            <a:avLst/>
          </a:prstGeom>
        </p:spPr>
        <p:txBody>
          <a:bodyPr wrap="square">
            <a:spAutoFit/>
          </a:bodyPr>
          <a:lstStyle/>
          <a:p>
            <a:pPr algn="ctr"/>
            <a:r>
              <a:rPr lang="en-SG" sz="1400" b="1" dirty="0">
                <a:latin typeface="Arial" panose="020B0604020202020204" pitchFamily="34" charset="0"/>
              </a:rPr>
              <a:t>Interests Frequency Distribution</a:t>
            </a:r>
          </a:p>
        </p:txBody>
      </p:sp>
      <p:pic>
        <p:nvPicPr>
          <p:cNvPr id="15" name="Picture 2" descr="Image result for interests">
            <a:extLst>
              <a:ext uri="{FF2B5EF4-FFF2-40B4-BE49-F238E27FC236}">
                <a16:creationId xmlns:a16="http://schemas.microsoft.com/office/drawing/2014/main" id="{4BA4DDCD-3B5F-4274-873D-98FDD30751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348" t="6748" r="37478" b="21315"/>
          <a:stretch/>
        </p:blipFill>
        <p:spPr bwMode="auto">
          <a:xfrm>
            <a:off x="9755191" y="4382467"/>
            <a:ext cx="1842052" cy="211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92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9356CA3-17A6-411F-9E8F-584916728012}"/>
              </a:ext>
            </a:extLst>
          </p:cNvPr>
          <p:cNvSpPr>
            <a:spLocks noGrp="1"/>
          </p:cNvSpPr>
          <p:nvPr>
            <p:ph idx="1"/>
          </p:nvPr>
        </p:nvSpPr>
        <p:spPr>
          <a:xfrm>
            <a:off x="638175" y="738188"/>
            <a:ext cx="10715625" cy="5438775"/>
          </a:xfrm>
        </p:spPr>
        <p:txBody>
          <a:bodyPr anchor="ctr"/>
          <a:lstStyle/>
          <a:p>
            <a:pPr marL="0" indent="0" algn="ctr">
              <a:buNone/>
            </a:pPr>
            <a:r>
              <a:rPr lang="en-US" b="1" dirty="0"/>
              <a:t>Predict a social media advertisement’s click-throughs before it goes live</a:t>
            </a:r>
            <a:endParaRPr lang="en-SG" dirty="0"/>
          </a:p>
        </p:txBody>
      </p:sp>
      <p:pic>
        <p:nvPicPr>
          <p:cNvPr id="9" name="Picture 8">
            <a:extLst>
              <a:ext uri="{FF2B5EF4-FFF2-40B4-BE49-F238E27FC236}">
                <a16:creationId xmlns:a16="http://schemas.microsoft.com/office/drawing/2014/main" id="{A3784C42-3E7C-446F-8448-50C0E8D7D42D}"/>
              </a:ext>
            </a:extLst>
          </p:cNvPr>
          <p:cNvPicPr>
            <a:picLocks noChangeAspect="1"/>
          </p:cNvPicPr>
          <p:nvPr/>
        </p:nvPicPr>
        <p:blipFill>
          <a:blip r:embed="rId2"/>
          <a:stretch>
            <a:fillRect/>
          </a:stretch>
        </p:blipFill>
        <p:spPr>
          <a:xfrm>
            <a:off x="3933371" y="4036181"/>
            <a:ext cx="4325258" cy="1441752"/>
          </a:xfrm>
          <a:prstGeom prst="rect">
            <a:avLst/>
          </a:prstGeom>
        </p:spPr>
      </p:pic>
    </p:spTree>
    <p:extLst>
      <p:ext uri="{BB962C8B-B14F-4D97-AF65-F5344CB8AC3E}">
        <p14:creationId xmlns:p14="http://schemas.microsoft.com/office/powerpoint/2010/main" val="541930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A8D1F198-2B34-4CAA-9556-9C3996EE4547}"/>
              </a:ext>
            </a:extLst>
          </p:cNvPr>
          <p:cNvSpPr>
            <a:spLocks noGrp="1"/>
          </p:cNvSpPr>
          <p:nvPr>
            <p:ph type="title"/>
          </p:nvPr>
        </p:nvSpPr>
        <p:spPr>
          <a:xfrm>
            <a:off x="838200" y="365125"/>
            <a:ext cx="10515600" cy="1325563"/>
          </a:xfrm>
        </p:spPr>
        <p:txBody>
          <a:bodyPr/>
          <a:lstStyle/>
          <a:p>
            <a:r>
              <a:rPr lang="en-SG" b="1" dirty="0"/>
              <a:t>	</a:t>
            </a:r>
            <a:r>
              <a:rPr lang="en-SG" b="1" dirty="0">
                <a:solidFill>
                  <a:schemeClr val="bg2"/>
                </a:solidFill>
              </a:rPr>
              <a:t>Extract, Clean, </a:t>
            </a:r>
            <a:r>
              <a:rPr lang="en-SG" b="1" dirty="0"/>
              <a:t>Transform</a:t>
            </a:r>
            <a:endParaRPr lang="en-US" dirty="0"/>
          </a:p>
        </p:txBody>
      </p:sp>
      <p:sp>
        <p:nvSpPr>
          <p:cNvPr id="13" name="Rectangle 12">
            <a:extLst>
              <a:ext uri="{FF2B5EF4-FFF2-40B4-BE49-F238E27FC236}">
                <a16:creationId xmlns:a16="http://schemas.microsoft.com/office/drawing/2014/main" id="{2D3795CA-E758-4AC9-8F00-3EDB4B4D66D9}"/>
              </a:ext>
            </a:extLst>
          </p:cNvPr>
          <p:cNvSpPr/>
          <p:nvPr/>
        </p:nvSpPr>
        <p:spPr>
          <a:xfrm>
            <a:off x="1074057" y="4646216"/>
            <a:ext cx="6386286" cy="1815882"/>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203 unique “Work Positions” for 2,601 ads. The top “work positions” are:</a:t>
            </a:r>
          </a:p>
          <a:p>
            <a:pPr marL="342900" indent="-342900">
              <a:buFont typeface="+mj-lt"/>
              <a:buAutoNum type="arabicPeriod"/>
            </a:pPr>
            <a:r>
              <a:rPr lang="en-US" sz="1600" dirty="0">
                <a:latin typeface="Arial" panose="020B0604020202020204" pitchFamily="34" charset="0"/>
                <a:cs typeface="Arial" panose="020B0604020202020204" pitchFamily="34" charset="0"/>
              </a:rPr>
              <a:t>Owner and founder</a:t>
            </a:r>
          </a:p>
          <a:p>
            <a:pPr marL="342900" indent="-342900">
              <a:buFont typeface="+mj-lt"/>
              <a:buAutoNum type="arabicPeriod"/>
            </a:pPr>
            <a:r>
              <a:rPr lang="en-US" sz="1600" dirty="0">
                <a:latin typeface="Arial" panose="020B0604020202020204" pitchFamily="34" charset="0"/>
                <a:cs typeface="Arial" panose="020B0604020202020204" pitchFamily="34" charset="0"/>
              </a:rPr>
              <a:t>Managing director</a:t>
            </a:r>
          </a:p>
          <a:p>
            <a:pPr marL="342900" indent="-342900">
              <a:buFont typeface="+mj-lt"/>
              <a:buAutoNum type="arabicPeriod"/>
            </a:pPr>
            <a:r>
              <a:rPr lang="en-US" sz="1600" dirty="0" err="1">
                <a:latin typeface="Arial" panose="020B0604020202020204" pitchFamily="34" charset="0"/>
                <a:cs typeface="Arial" panose="020B0604020202020204" pitchFamily="34" charset="0"/>
              </a:rPr>
              <a:t>Gerente</a:t>
            </a:r>
            <a:r>
              <a:rPr lang="en-US" sz="1600" dirty="0">
                <a:latin typeface="Arial" panose="020B0604020202020204" pitchFamily="34" charset="0"/>
                <a:cs typeface="Arial" panose="020B0604020202020204" pitchFamily="34" charset="0"/>
              </a:rPr>
              <a:t> general</a:t>
            </a:r>
          </a:p>
          <a:p>
            <a:pPr marL="342900" indent="-342900">
              <a:buFont typeface="+mj-lt"/>
              <a:buAutoNum type="arabicPeriod"/>
            </a:pPr>
            <a:r>
              <a:rPr lang="en-US" sz="1600" dirty="0">
                <a:latin typeface="Arial" panose="020B0604020202020204" pitchFamily="34" charset="0"/>
                <a:cs typeface="Arial" panose="020B0604020202020204" pitchFamily="34" charset="0"/>
              </a:rPr>
              <a:t>Chief Financial Officer</a:t>
            </a:r>
          </a:p>
          <a:p>
            <a:pPr marL="342900" indent="-342900">
              <a:buFont typeface="+mj-lt"/>
              <a:buAutoNum type="arabicPeriod"/>
            </a:pPr>
            <a:r>
              <a:rPr lang="en-US" sz="1600" dirty="0">
                <a:latin typeface="Arial" panose="020B0604020202020204" pitchFamily="34" charset="0"/>
                <a:cs typeface="Arial" panose="020B0604020202020204" pitchFamily="34" charset="0"/>
              </a:rPr>
              <a:t>Executive Director</a:t>
            </a:r>
          </a:p>
        </p:txBody>
      </p:sp>
      <p:sp>
        <p:nvSpPr>
          <p:cNvPr id="14" name="Rectangle 13">
            <a:extLst>
              <a:ext uri="{FF2B5EF4-FFF2-40B4-BE49-F238E27FC236}">
                <a16:creationId xmlns:a16="http://schemas.microsoft.com/office/drawing/2014/main" id="{611E558E-4FDA-4FFA-8281-B921249D4621}"/>
              </a:ext>
            </a:extLst>
          </p:cNvPr>
          <p:cNvSpPr/>
          <p:nvPr/>
        </p:nvSpPr>
        <p:spPr>
          <a:xfrm>
            <a:off x="1330937" y="1377056"/>
            <a:ext cx="5962206" cy="307777"/>
          </a:xfrm>
          <a:prstGeom prst="rect">
            <a:avLst/>
          </a:prstGeom>
        </p:spPr>
        <p:txBody>
          <a:bodyPr wrap="square">
            <a:spAutoFit/>
          </a:bodyPr>
          <a:lstStyle/>
          <a:p>
            <a:pPr algn="ctr"/>
            <a:r>
              <a:rPr lang="en-SG" sz="1400" b="1" dirty="0">
                <a:latin typeface="Arial" panose="020B0604020202020204" pitchFamily="34" charset="0"/>
              </a:rPr>
              <a:t>Work Position Frequency Distribution</a:t>
            </a:r>
          </a:p>
        </p:txBody>
      </p:sp>
      <p:pic>
        <p:nvPicPr>
          <p:cNvPr id="8" name="Picture 7">
            <a:extLst>
              <a:ext uri="{FF2B5EF4-FFF2-40B4-BE49-F238E27FC236}">
                <a16:creationId xmlns:a16="http://schemas.microsoft.com/office/drawing/2014/main" id="{148E4E05-1EA7-4390-9DF9-C4D0E69E77C6}"/>
              </a:ext>
            </a:extLst>
          </p:cNvPr>
          <p:cNvPicPr/>
          <p:nvPr/>
        </p:nvPicPr>
        <p:blipFill rotWithShape="1">
          <a:blip r:embed="rId4"/>
          <a:srcRect l="23412" t="14348" r="4539" b="53440"/>
          <a:stretch/>
        </p:blipFill>
        <p:spPr bwMode="auto">
          <a:xfrm>
            <a:off x="838200" y="1691186"/>
            <a:ext cx="6796314" cy="2474414"/>
          </a:xfrm>
          <a:prstGeom prst="rect">
            <a:avLst/>
          </a:prstGeom>
          <a:ln>
            <a:noFill/>
          </a:ln>
          <a:extLst>
            <a:ext uri="{53640926-AAD7-44D8-BBD7-CCE9431645EC}">
              <a14:shadowObscured xmlns:a14="http://schemas.microsoft.com/office/drawing/2010/main"/>
            </a:ext>
          </a:extLst>
        </p:spPr>
      </p:pic>
      <p:pic>
        <p:nvPicPr>
          <p:cNvPr id="9" name="Picture 4" descr="Image result for working">
            <a:extLst>
              <a:ext uri="{FF2B5EF4-FFF2-40B4-BE49-F238E27FC236}">
                <a16:creationId xmlns:a16="http://schemas.microsoft.com/office/drawing/2014/main" id="{C66A90E3-8C1E-46C5-B630-47838B62F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75939">
            <a:off x="9186925" y="4471860"/>
            <a:ext cx="2641658" cy="1761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57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A8D1F198-2B34-4CAA-9556-9C3996EE4547}"/>
              </a:ext>
            </a:extLst>
          </p:cNvPr>
          <p:cNvSpPr>
            <a:spLocks noGrp="1"/>
          </p:cNvSpPr>
          <p:nvPr>
            <p:ph type="title"/>
          </p:nvPr>
        </p:nvSpPr>
        <p:spPr>
          <a:xfrm>
            <a:off x="838200" y="365125"/>
            <a:ext cx="10515600" cy="1325563"/>
          </a:xfrm>
        </p:spPr>
        <p:txBody>
          <a:bodyPr/>
          <a:lstStyle/>
          <a:p>
            <a:r>
              <a:rPr lang="en-SG" b="1" dirty="0"/>
              <a:t>	</a:t>
            </a:r>
            <a:r>
              <a:rPr lang="en-SG" b="1" dirty="0">
                <a:solidFill>
                  <a:schemeClr val="bg2"/>
                </a:solidFill>
              </a:rPr>
              <a:t>Extract, Clean, </a:t>
            </a:r>
            <a:r>
              <a:rPr lang="en-SG" b="1" dirty="0"/>
              <a:t>Transform</a:t>
            </a:r>
            <a:endParaRPr lang="en-US" dirty="0"/>
          </a:p>
        </p:txBody>
      </p:sp>
      <p:sp>
        <p:nvSpPr>
          <p:cNvPr id="13" name="Rectangle 12">
            <a:extLst>
              <a:ext uri="{FF2B5EF4-FFF2-40B4-BE49-F238E27FC236}">
                <a16:creationId xmlns:a16="http://schemas.microsoft.com/office/drawing/2014/main" id="{2D3795CA-E758-4AC9-8F00-3EDB4B4D66D9}"/>
              </a:ext>
            </a:extLst>
          </p:cNvPr>
          <p:cNvSpPr/>
          <p:nvPr/>
        </p:nvSpPr>
        <p:spPr>
          <a:xfrm>
            <a:off x="1074057" y="4646216"/>
            <a:ext cx="6386286" cy="1569660"/>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36 unique “Countries” for 2,601 ads. The top “Countries” are:</a:t>
            </a:r>
          </a:p>
          <a:p>
            <a:pPr marL="342900" indent="-342900">
              <a:buFont typeface="+mj-lt"/>
              <a:buAutoNum type="arabicPeriod"/>
            </a:pPr>
            <a:r>
              <a:rPr lang="en-US" sz="1600" dirty="0">
                <a:latin typeface="Arial" panose="020B0604020202020204" pitchFamily="34" charset="0"/>
                <a:cs typeface="Arial" panose="020B0604020202020204" pitchFamily="34" charset="0"/>
              </a:rPr>
              <a:t>SG</a:t>
            </a:r>
          </a:p>
          <a:p>
            <a:pPr marL="342900" indent="-342900">
              <a:buFont typeface="+mj-lt"/>
              <a:buAutoNum type="arabicPeriod"/>
            </a:pPr>
            <a:r>
              <a:rPr lang="en-US" sz="1600" dirty="0">
                <a:latin typeface="Arial" panose="020B0604020202020204" pitchFamily="34" charset="0"/>
                <a:cs typeface="Arial" panose="020B0604020202020204" pitchFamily="34" charset="0"/>
              </a:rPr>
              <a:t>MY</a:t>
            </a:r>
          </a:p>
          <a:p>
            <a:pPr marL="342900" indent="-342900">
              <a:buFont typeface="+mj-lt"/>
              <a:buAutoNum type="arabicPeriod"/>
            </a:pPr>
            <a:r>
              <a:rPr lang="en-US" sz="1600" dirty="0">
                <a:latin typeface="Arial" panose="020B0604020202020204" pitchFamily="34" charset="0"/>
                <a:cs typeface="Arial" panose="020B0604020202020204" pitchFamily="34" charset="0"/>
              </a:rPr>
              <a:t>PH</a:t>
            </a:r>
          </a:p>
          <a:p>
            <a:pPr marL="342900" indent="-342900">
              <a:buFont typeface="+mj-lt"/>
              <a:buAutoNum type="arabicPeriod"/>
            </a:pPr>
            <a:r>
              <a:rPr lang="en-US" sz="1600" dirty="0">
                <a:latin typeface="Arial" panose="020B0604020202020204" pitchFamily="34" charset="0"/>
                <a:cs typeface="Arial" panose="020B0604020202020204" pitchFamily="34" charset="0"/>
              </a:rPr>
              <a:t>ID</a:t>
            </a:r>
          </a:p>
          <a:p>
            <a:pPr marL="342900" indent="-342900">
              <a:buFont typeface="+mj-lt"/>
              <a:buAutoNum type="arabicPeriod"/>
            </a:pPr>
            <a:r>
              <a:rPr lang="en-US" sz="1600" dirty="0">
                <a:latin typeface="Arial" panose="020B0604020202020204" pitchFamily="34" charset="0"/>
                <a:cs typeface="Arial" panose="020B0604020202020204" pitchFamily="34" charset="0"/>
              </a:rPr>
              <a:t>TH</a:t>
            </a:r>
          </a:p>
        </p:txBody>
      </p:sp>
      <p:sp>
        <p:nvSpPr>
          <p:cNvPr id="14" name="Rectangle 13">
            <a:extLst>
              <a:ext uri="{FF2B5EF4-FFF2-40B4-BE49-F238E27FC236}">
                <a16:creationId xmlns:a16="http://schemas.microsoft.com/office/drawing/2014/main" id="{611E558E-4FDA-4FFA-8281-B921249D4621}"/>
              </a:ext>
            </a:extLst>
          </p:cNvPr>
          <p:cNvSpPr/>
          <p:nvPr/>
        </p:nvSpPr>
        <p:spPr>
          <a:xfrm>
            <a:off x="1330937" y="1377056"/>
            <a:ext cx="5962206" cy="307777"/>
          </a:xfrm>
          <a:prstGeom prst="rect">
            <a:avLst/>
          </a:prstGeom>
        </p:spPr>
        <p:txBody>
          <a:bodyPr wrap="square">
            <a:spAutoFit/>
          </a:bodyPr>
          <a:lstStyle/>
          <a:p>
            <a:pPr algn="ctr"/>
            <a:r>
              <a:rPr lang="en-SG" sz="1400" b="1" dirty="0">
                <a:latin typeface="Arial" panose="020B0604020202020204" pitchFamily="34" charset="0"/>
              </a:rPr>
              <a:t>Interests Frequency Distribution</a:t>
            </a:r>
          </a:p>
        </p:txBody>
      </p:sp>
      <p:pic>
        <p:nvPicPr>
          <p:cNvPr id="10" name="Picture 9">
            <a:extLst>
              <a:ext uri="{FF2B5EF4-FFF2-40B4-BE49-F238E27FC236}">
                <a16:creationId xmlns:a16="http://schemas.microsoft.com/office/drawing/2014/main" id="{02FCBB2E-6F5A-4B58-932A-9ED0273AC32F}"/>
              </a:ext>
            </a:extLst>
          </p:cNvPr>
          <p:cNvPicPr/>
          <p:nvPr/>
        </p:nvPicPr>
        <p:blipFill rotWithShape="1">
          <a:blip r:embed="rId4"/>
          <a:srcRect l="23545" t="14951" r="4549" b="53439"/>
          <a:stretch/>
        </p:blipFill>
        <p:spPr bwMode="auto">
          <a:xfrm>
            <a:off x="733424" y="1702976"/>
            <a:ext cx="8107644" cy="2375538"/>
          </a:xfrm>
          <a:prstGeom prst="rect">
            <a:avLst/>
          </a:prstGeom>
          <a:ln>
            <a:noFill/>
          </a:ln>
          <a:extLst>
            <a:ext uri="{53640926-AAD7-44D8-BBD7-CCE9431645EC}">
              <a14:shadowObscured xmlns:a14="http://schemas.microsoft.com/office/drawing/2010/main"/>
            </a:ext>
          </a:extLst>
        </p:spPr>
      </p:pic>
      <p:pic>
        <p:nvPicPr>
          <p:cNvPr id="1026" name="Picture 2" descr="Image result for globe icons">
            <a:extLst>
              <a:ext uri="{FF2B5EF4-FFF2-40B4-BE49-F238E27FC236}">
                <a16:creationId xmlns:a16="http://schemas.microsoft.com/office/drawing/2014/main" id="{2EFEA91E-1C76-41BC-B158-90539DB74C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3257" y="4503190"/>
            <a:ext cx="1712686" cy="171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508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A8D1F198-2B34-4CAA-9556-9C3996EE4547}"/>
              </a:ext>
            </a:extLst>
          </p:cNvPr>
          <p:cNvSpPr>
            <a:spLocks noGrp="1"/>
          </p:cNvSpPr>
          <p:nvPr>
            <p:ph type="title"/>
          </p:nvPr>
        </p:nvSpPr>
        <p:spPr>
          <a:xfrm>
            <a:off x="838200" y="365125"/>
            <a:ext cx="10515600" cy="1325563"/>
          </a:xfrm>
        </p:spPr>
        <p:txBody>
          <a:bodyPr/>
          <a:lstStyle/>
          <a:p>
            <a:r>
              <a:rPr lang="en-SG" b="1" dirty="0"/>
              <a:t>	</a:t>
            </a:r>
            <a:r>
              <a:rPr lang="en-SG" b="1" dirty="0">
                <a:solidFill>
                  <a:schemeClr val="bg2"/>
                </a:solidFill>
              </a:rPr>
              <a:t>Extract, Clean, </a:t>
            </a:r>
            <a:r>
              <a:rPr lang="en-SG" b="1" dirty="0"/>
              <a:t>Transform</a:t>
            </a:r>
            <a:endParaRPr lang="en-US" dirty="0"/>
          </a:p>
        </p:txBody>
      </p:sp>
      <p:graphicFrame>
        <p:nvGraphicFramePr>
          <p:cNvPr id="2" name="Table 1">
            <a:extLst>
              <a:ext uri="{FF2B5EF4-FFF2-40B4-BE49-F238E27FC236}">
                <a16:creationId xmlns:a16="http://schemas.microsoft.com/office/drawing/2014/main" id="{B09E19BD-ADC9-4D8B-9BC4-44CEBDDBA8A9}"/>
              </a:ext>
            </a:extLst>
          </p:cNvPr>
          <p:cNvGraphicFramePr>
            <a:graphicFrameLocks noGrp="1"/>
          </p:cNvGraphicFramePr>
          <p:nvPr>
            <p:extLst>
              <p:ext uri="{D42A27DB-BD31-4B8C-83A1-F6EECF244321}">
                <p14:modId xmlns:p14="http://schemas.microsoft.com/office/powerpoint/2010/main" val="1872657127"/>
              </p:ext>
            </p:extLst>
          </p:nvPr>
        </p:nvGraphicFramePr>
        <p:xfrm>
          <a:off x="2017486" y="1690688"/>
          <a:ext cx="8360228" cy="4638346"/>
        </p:xfrm>
        <a:graphic>
          <a:graphicData uri="http://schemas.openxmlformats.org/drawingml/2006/table">
            <a:tbl>
              <a:tblPr firstRow="1" firstCol="1" bandRow="1">
                <a:tableStyleId>{7DF18680-E054-41AD-8BC1-D1AEF772440D}</a:tableStyleId>
              </a:tblPr>
              <a:tblGrid>
                <a:gridCol w="1515492">
                  <a:extLst>
                    <a:ext uri="{9D8B030D-6E8A-4147-A177-3AD203B41FA5}">
                      <a16:colId xmlns:a16="http://schemas.microsoft.com/office/drawing/2014/main" val="2761909866"/>
                    </a:ext>
                  </a:extLst>
                </a:gridCol>
                <a:gridCol w="3551936">
                  <a:extLst>
                    <a:ext uri="{9D8B030D-6E8A-4147-A177-3AD203B41FA5}">
                      <a16:colId xmlns:a16="http://schemas.microsoft.com/office/drawing/2014/main" val="2104560912"/>
                    </a:ext>
                  </a:extLst>
                </a:gridCol>
                <a:gridCol w="3292800">
                  <a:extLst>
                    <a:ext uri="{9D8B030D-6E8A-4147-A177-3AD203B41FA5}">
                      <a16:colId xmlns:a16="http://schemas.microsoft.com/office/drawing/2014/main" val="3575578209"/>
                    </a:ext>
                  </a:extLst>
                </a:gridCol>
              </a:tblGrid>
              <a:tr h="236037">
                <a:tc>
                  <a:txBody>
                    <a:bodyPr/>
                    <a:lstStyle/>
                    <a:p>
                      <a:pPr>
                        <a:spcAft>
                          <a:spcPts val="0"/>
                        </a:spcAft>
                      </a:pPr>
                      <a:r>
                        <a:rPr lang="en-US" sz="1500">
                          <a:effectLst/>
                        </a:rPr>
                        <a:t>Method</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500">
                          <a:effectLst/>
                        </a:rPr>
                        <a:t>Why</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500">
                          <a:effectLst/>
                        </a:rPr>
                        <a:t>How</a:t>
                      </a:r>
                      <a:endParaRPr lang="en-US" sz="1500">
                        <a:effectLst/>
                        <a:latin typeface="Calibri" panose="020F0502020204030204" pitchFamily="34" charset="0"/>
                        <a:cs typeface="Times New Roman" panose="02020603050405020304" pitchFamily="18" charset="0"/>
                      </a:endParaRPr>
                    </a:p>
                  </a:txBody>
                  <a:tcPr marL="96505" marR="96505" marT="0" marB="0"/>
                </a:tc>
                <a:extLst>
                  <a:ext uri="{0D108BD9-81ED-4DB2-BD59-A6C34878D82A}">
                    <a16:rowId xmlns:a16="http://schemas.microsoft.com/office/drawing/2014/main" val="1220217308"/>
                  </a:ext>
                </a:extLst>
              </a:tr>
              <a:tr h="1930108">
                <a:tc>
                  <a:txBody>
                    <a:bodyPr/>
                    <a:lstStyle/>
                    <a:p>
                      <a:pPr>
                        <a:spcAft>
                          <a:spcPts val="0"/>
                        </a:spcAft>
                      </a:pPr>
                      <a:r>
                        <a:rPr lang="en-US" sz="1400">
                          <a:effectLst/>
                        </a:rPr>
                        <a:t>Feature Hashing </a:t>
                      </a:r>
                      <a:br>
                        <a:rPr lang="en-US" sz="1400">
                          <a:effectLst/>
                        </a:rPr>
                      </a:br>
                      <a:r>
                        <a:rPr lang="en-US" sz="1400">
                          <a:effectLst/>
                        </a:rPr>
                        <a:t>FeatureHasher from Scikit-learn (</a:t>
                      </a:r>
                      <a:r>
                        <a:rPr lang="en-US" sz="1400" u="sng">
                          <a:effectLst/>
                          <a:hlinkClick r:id="rId4"/>
                        </a:rPr>
                        <a:t>how to</a:t>
                      </a:r>
                      <a:r>
                        <a:rPr lang="en-US" sz="1400">
                          <a:effectLst/>
                        </a:rPr>
                        <a:t>)</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marL="342900" lvl="0" indent="-342900">
                        <a:buFont typeface="+mj-lt"/>
                        <a:buAutoNum type="arabicPeriod"/>
                      </a:pPr>
                      <a:r>
                        <a:rPr lang="en-US" sz="1400">
                          <a:effectLst/>
                        </a:rPr>
                        <a:t>Signed hash function – ensure less collisions and accumulations of error</a:t>
                      </a:r>
                      <a:endParaRPr lang="en-US" sz="1500">
                        <a:effectLst/>
                      </a:endParaRPr>
                    </a:p>
                    <a:p>
                      <a:pPr marL="342900" lvl="0" indent="-342900">
                        <a:buFont typeface="+mj-lt"/>
                        <a:buAutoNum type="arabicPeriod"/>
                      </a:pPr>
                      <a:r>
                        <a:rPr lang="en-US" sz="1400">
                          <a:effectLst/>
                        </a:rPr>
                        <a:t>Mitigate size of large dummied datasets by dropping zeros (reduce sparsity)</a:t>
                      </a:r>
                      <a:endParaRPr lang="en-US" sz="1500">
                        <a:effectLst/>
                      </a:endParaRPr>
                    </a:p>
                    <a:p>
                      <a:pPr marL="342900" lvl="0" indent="-342900">
                        <a:buFont typeface="+mj-lt"/>
                        <a:buAutoNum type="arabicPeriod"/>
                      </a:pPr>
                      <a:r>
                        <a:rPr lang="en-US" sz="1400">
                          <a:effectLst/>
                        </a:rPr>
                        <a:t>Achieves same score with respect to working with sparse matrix but half the work &amp; smaller memory footprint</a:t>
                      </a:r>
                      <a:endParaRPr lang="en-US" sz="1500">
                        <a:effectLst/>
                      </a:endParaRPr>
                    </a:p>
                    <a:p>
                      <a:pPr>
                        <a:spcAft>
                          <a:spcPts val="0"/>
                        </a:spcAft>
                      </a:pPr>
                      <a:r>
                        <a:rPr lang="en-US" sz="1400">
                          <a:effectLst/>
                        </a:rPr>
                        <a:t> </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400">
                          <a:effectLst/>
                        </a:rPr>
                        <a:t>Run the 1-hot encoded features through FeatureHasher</a:t>
                      </a:r>
                      <a:endParaRPr lang="en-US" sz="1500">
                        <a:effectLst/>
                      </a:endParaRPr>
                    </a:p>
                    <a:p>
                      <a:pPr>
                        <a:spcAft>
                          <a:spcPts val="0"/>
                        </a:spcAft>
                      </a:pPr>
                      <a:r>
                        <a:rPr lang="en-US" sz="1400">
                          <a:effectLst/>
                        </a:rPr>
                        <a:t> </a:t>
                      </a:r>
                      <a:endParaRPr lang="en-US" sz="1500">
                        <a:effectLst/>
                      </a:endParaRPr>
                    </a:p>
                    <a:p>
                      <a:pPr>
                        <a:spcAft>
                          <a:spcPts val="0"/>
                        </a:spcAft>
                      </a:pPr>
                      <a:r>
                        <a:rPr lang="en-US" sz="1400">
                          <a:effectLst/>
                        </a:rPr>
                        <a:t>Because FeatureHasher needs to know N features to collapse, we can generate a long list of hashed features (currently 1…N/2 of feature set). Test best feature # by running it through linear regressors</a:t>
                      </a:r>
                      <a:endParaRPr lang="en-US" sz="1500">
                        <a:effectLst/>
                        <a:latin typeface="Calibri" panose="020F0502020204030204" pitchFamily="34" charset="0"/>
                        <a:cs typeface="Times New Roman" panose="02020603050405020304" pitchFamily="18" charset="0"/>
                      </a:endParaRPr>
                    </a:p>
                  </a:txBody>
                  <a:tcPr marL="96505" marR="96505" marT="0" marB="0"/>
                </a:tc>
                <a:extLst>
                  <a:ext uri="{0D108BD9-81ED-4DB2-BD59-A6C34878D82A}">
                    <a16:rowId xmlns:a16="http://schemas.microsoft.com/office/drawing/2014/main" val="2303672993"/>
                  </a:ext>
                </a:extLst>
              </a:tr>
              <a:tr h="1595494">
                <a:tc>
                  <a:txBody>
                    <a:bodyPr/>
                    <a:lstStyle/>
                    <a:p>
                      <a:pPr>
                        <a:spcAft>
                          <a:spcPts val="0"/>
                        </a:spcAft>
                      </a:pPr>
                      <a:r>
                        <a:rPr lang="en-US" sz="1400">
                          <a:effectLst/>
                        </a:rPr>
                        <a:t>Categorise-and-Cluster</a:t>
                      </a:r>
                      <a:br>
                        <a:rPr lang="en-US" sz="1400">
                          <a:effectLst/>
                        </a:rPr>
                      </a:br>
                      <a:r>
                        <a:rPr lang="en-US" sz="1400">
                          <a:effectLst/>
                        </a:rPr>
                        <a:t>Manually categorise &amp; use KNN to cluster</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marL="342900" lvl="0" indent="-342900">
                        <a:spcAft>
                          <a:spcPts val="0"/>
                        </a:spcAft>
                        <a:buFont typeface="+mj-lt"/>
                        <a:buAutoNum type="arabicPeriod"/>
                      </a:pPr>
                      <a:r>
                        <a:rPr lang="en-US" sz="1400">
                          <a:effectLst/>
                        </a:rPr>
                        <a:t>Similar interests belong under broad categories</a:t>
                      </a:r>
                      <a:endParaRPr lang="en-US" sz="1500">
                        <a:effectLst/>
                      </a:endParaRPr>
                    </a:p>
                    <a:p>
                      <a:pPr marL="342900" lvl="0" indent="-342900">
                        <a:lnSpc>
                          <a:spcPct val="107000"/>
                        </a:lnSpc>
                        <a:spcAft>
                          <a:spcPts val="0"/>
                        </a:spcAft>
                        <a:buFont typeface="+mj-lt"/>
                        <a:buAutoNum type="arabicPeriod"/>
                      </a:pPr>
                      <a:r>
                        <a:rPr lang="en-US" sz="1400">
                          <a:effectLst/>
                        </a:rPr>
                        <a:t>People with similar interests may be attracted to similar things</a:t>
                      </a:r>
                      <a:endParaRPr lang="en-US" sz="1500">
                        <a:effectLst/>
                      </a:endParaRPr>
                    </a:p>
                    <a:p>
                      <a:pPr marL="342900" lvl="0" indent="-342900">
                        <a:lnSpc>
                          <a:spcPct val="107000"/>
                        </a:lnSpc>
                        <a:spcAft>
                          <a:spcPts val="0"/>
                        </a:spcAft>
                        <a:buFont typeface="+mj-lt"/>
                        <a:buAutoNum type="arabicPeriod"/>
                      </a:pPr>
                      <a:r>
                        <a:rPr lang="en-US" sz="1400">
                          <a:effectLst/>
                        </a:rPr>
                        <a:t>May be highly correlated — reduces multicollinearity in the model</a:t>
                      </a:r>
                      <a:endParaRPr lang="en-US" sz="1500">
                        <a:effectLst/>
                      </a:endParaRPr>
                    </a:p>
                    <a:p>
                      <a:pPr>
                        <a:spcAft>
                          <a:spcPts val="0"/>
                        </a:spcAft>
                      </a:pPr>
                      <a:r>
                        <a:rPr lang="en-US" sz="1400">
                          <a:effectLst/>
                        </a:rPr>
                        <a:t> </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marL="342900" lvl="0" indent="-342900">
                        <a:buFont typeface="+mj-lt"/>
                        <a:buAutoNum type="arabicPeriod"/>
                      </a:pPr>
                      <a:r>
                        <a:rPr lang="en-US" sz="1400">
                          <a:effectLst/>
                        </a:rPr>
                        <a:t>Manually classify interests</a:t>
                      </a:r>
                      <a:endParaRPr lang="en-US" sz="1500">
                        <a:effectLst/>
                      </a:endParaRPr>
                    </a:p>
                    <a:p>
                      <a:pPr marL="342900" lvl="0" indent="-342900">
                        <a:buFont typeface="+mj-lt"/>
                        <a:buAutoNum type="arabicPeriod"/>
                      </a:pPr>
                      <a:r>
                        <a:rPr lang="en-US" sz="1400">
                          <a:effectLst/>
                        </a:rPr>
                        <a:t>Run classified interests through KNN (using Euclidean distance)</a:t>
                      </a:r>
                      <a:endParaRPr lang="en-US" sz="1500">
                        <a:effectLst/>
                        <a:latin typeface="AppleSystemUIFont"/>
                        <a:ea typeface="SimSun" panose="02010600030101010101" pitchFamily="2" charset="-122"/>
                        <a:cs typeface="AppleSystemUIFont"/>
                      </a:endParaRPr>
                    </a:p>
                  </a:txBody>
                  <a:tcPr marL="96505" marR="96505" marT="0" marB="0"/>
                </a:tc>
                <a:extLst>
                  <a:ext uri="{0D108BD9-81ED-4DB2-BD59-A6C34878D82A}">
                    <a16:rowId xmlns:a16="http://schemas.microsoft.com/office/drawing/2014/main" val="1709030079"/>
                  </a:ext>
                </a:extLst>
              </a:tr>
              <a:tr h="876707">
                <a:tc>
                  <a:txBody>
                    <a:bodyPr/>
                    <a:lstStyle/>
                    <a:p>
                      <a:pPr>
                        <a:spcAft>
                          <a:spcPts val="0"/>
                        </a:spcAft>
                      </a:pPr>
                      <a:r>
                        <a:rPr lang="en-US" sz="1400">
                          <a:effectLst/>
                        </a:rPr>
                        <a:t>PCA (in progress)</a:t>
                      </a:r>
                      <a:endParaRPr lang="en-US" sz="1500">
                        <a:effectLst/>
                      </a:endParaRPr>
                    </a:p>
                    <a:p>
                      <a:pPr>
                        <a:spcAft>
                          <a:spcPts val="0"/>
                        </a:spcAft>
                      </a:pPr>
                      <a:r>
                        <a:rPr lang="en-US" sz="1400">
                          <a:effectLst/>
                        </a:rPr>
                        <a:t>Decomposition from Scikit-learn</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400">
                          <a:effectLst/>
                        </a:rPr>
                        <a:t>Similar reasons to Feature Hashing</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400" dirty="0">
                          <a:effectLst/>
                        </a:rPr>
                        <a:t>Run the 1-hot encoded features through PCA Decomposition. Look for 95% covariance. </a:t>
                      </a:r>
                      <a:endParaRPr lang="en-US" sz="1500" dirty="0">
                        <a:effectLst/>
                      </a:endParaRPr>
                    </a:p>
                    <a:p>
                      <a:pPr>
                        <a:spcAft>
                          <a:spcPts val="0"/>
                        </a:spcAft>
                      </a:pPr>
                      <a:r>
                        <a:rPr lang="en-US" sz="1400" dirty="0">
                          <a:effectLst/>
                        </a:rPr>
                        <a:t> </a:t>
                      </a:r>
                      <a:endParaRPr lang="en-US" sz="1500" dirty="0">
                        <a:effectLst/>
                        <a:latin typeface="Calibri" panose="020F0502020204030204" pitchFamily="34" charset="0"/>
                        <a:cs typeface="Times New Roman" panose="02020603050405020304" pitchFamily="18" charset="0"/>
                      </a:endParaRPr>
                    </a:p>
                  </a:txBody>
                  <a:tcPr marL="96505" marR="96505" marT="0" marB="0"/>
                </a:tc>
                <a:extLst>
                  <a:ext uri="{0D108BD9-81ED-4DB2-BD59-A6C34878D82A}">
                    <a16:rowId xmlns:a16="http://schemas.microsoft.com/office/drawing/2014/main" val="2717854847"/>
                  </a:ext>
                </a:extLst>
              </a:tr>
            </a:tbl>
          </a:graphicData>
        </a:graphic>
      </p:graphicFrame>
      <p:sp>
        <p:nvSpPr>
          <p:cNvPr id="3" name="Rectangle 2">
            <a:extLst>
              <a:ext uri="{FF2B5EF4-FFF2-40B4-BE49-F238E27FC236}">
                <a16:creationId xmlns:a16="http://schemas.microsoft.com/office/drawing/2014/main" id="{89FEDAC9-6E52-4225-8AD8-279ACC0908D2}"/>
              </a:ext>
            </a:extLst>
          </p:cNvPr>
          <p:cNvSpPr/>
          <p:nvPr/>
        </p:nvSpPr>
        <p:spPr>
          <a:xfrm>
            <a:off x="1335314" y="3773714"/>
            <a:ext cx="9855200" cy="2719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342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A8D1F198-2B34-4CAA-9556-9C3996EE4547}"/>
              </a:ext>
            </a:extLst>
          </p:cNvPr>
          <p:cNvSpPr>
            <a:spLocks noGrp="1"/>
          </p:cNvSpPr>
          <p:nvPr>
            <p:ph type="title"/>
          </p:nvPr>
        </p:nvSpPr>
        <p:spPr>
          <a:xfrm>
            <a:off x="838200" y="365125"/>
            <a:ext cx="10515600" cy="1325563"/>
          </a:xfrm>
        </p:spPr>
        <p:txBody>
          <a:bodyPr/>
          <a:lstStyle/>
          <a:p>
            <a:r>
              <a:rPr lang="en-SG" b="1" dirty="0"/>
              <a:t>	</a:t>
            </a:r>
            <a:r>
              <a:rPr lang="en-SG" b="1" dirty="0">
                <a:solidFill>
                  <a:schemeClr val="bg2"/>
                </a:solidFill>
              </a:rPr>
              <a:t>Extract, Clean, </a:t>
            </a:r>
            <a:r>
              <a:rPr lang="en-SG" b="1" dirty="0"/>
              <a:t>Transform</a:t>
            </a:r>
            <a:endParaRPr lang="en-US" dirty="0"/>
          </a:p>
        </p:txBody>
      </p:sp>
      <p:graphicFrame>
        <p:nvGraphicFramePr>
          <p:cNvPr id="2" name="Table 1">
            <a:extLst>
              <a:ext uri="{FF2B5EF4-FFF2-40B4-BE49-F238E27FC236}">
                <a16:creationId xmlns:a16="http://schemas.microsoft.com/office/drawing/2014/main" id="{B09E19BD-ADC9-4D8B-9BC4-44CEBDDBA8A9}"/>
              </a:ext>
            </a:extLst>
          </p:cNvPr>
          <p:cNvGraphicFramePr>
            <a:graphicFrameLocks noGrp="1"/>
          </p:cNvGraphicFramePr>
          <p:nvPr/>
        </p:nvGraphicFramePr>
        <p:xfrm>
          <a:off x="2017486" y="1690688"/>
          <a:ext cx="8360228" cy="4638346"/>
        </p:xfrm>
        <a:graphic>
          <a:graphicData uri="http://schemas.openxmlformats.org/drawingml/2006/table">
            <a:tbl>
              <a:tblPr firstRow="1" firstCol="1" bandRow="1">
                <a:tableStyleId>{7DF18680-E054-41AD-8BC1-D1AEF772440D}</a:tableStyleId>
              </a:tblPr>
              <a:tblGrid>
                <a:gridCol w="1515492">
                  <a:extLst>
                    <a:ext uri="{9D8B030D-6E8A-4147-A177-3AD203B41FA5}">
                      <a16:colId xmlns:a16="http://schemas.microsoft.com/office/drawing/2014/main" val="2761909866"/>
                    </a:ext>
                  </a:extLst>
                </a:gridCol>
                <a:gridCol w="3551936">
                  <a:extLst>
                    <a:ext uri="{9D8B030D-6E8A-4147-A177-3AD203B41FA5}">
                      <a16:colId xmlns:a16="http://schemas.microsoft.com/office/drawing/2014/main" val="2104560912"/>
                    </a:ext>
                  </a:extLst>
                </a:gridCol>
                <a:gridCol w="3292800">
                  <a:extLst>
                    <a:ext uri="{9D8B030D-6E8A-4147-A177-3AD203B41FA5}">
                      <a16:colId xmlns:a16="http://schemas.microsoft.com/office/drawing/2014/main" val="3575578209"/>
                    </a:ext>
                  </a:extLst>
                </a:gridCol>
              </a:tblGrid>
              <a:tr h="236037">
                <a:tc>
                  <a:txBody>
                    <a:bodyPr/>
                    <a:lstStyle/>
                    <a:p>
                      <a:pPr>
                        <a:spcAft>
                          <a:spcPts val="0"/>
                        </a:spcAft>
                      </a:pPr>
                      <a:r>
                        <a:rPr lang="en-US" sz="1500">
                          <a:effectLst/>
                        </a:rPr>
                        <a:t>Method</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500">
                          <a:effectLst/>
                        </a:rPr>
                        <a:t>Why</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500">
                          <a:effectLst/>
                        </a:rPr>
                        <a:t>How</a:t>
                      </a:r>
                      <a:endParaRPr lang="en-US" sz="1500">
                        <a:effectLst/>
                        <a:latin typeface="Calibri" panose="020F0502020204030204" pitchFamily="34" charset="0"/>
                        <a:cs typeface="Times New Roman" panose="02020603050405020304" pitchFamily="18" charset="0"/>
                      </a:endParaRPr>
                    </a:p>
                  </a:txBody>
                  <a:tcPr marL="96505" marR="96505" marT="0" marB="0"/>
                </a:tc>
                <a:extLst>
                  <a:ext uri="{0D108BD9-81ED-4DB2-BD59-A6C34878D82A}">
                    <a16:rowId xmlns:a16="http://schemas.microsoft.com/office/drawing/2014/main" val="1220217308"/>
                  </a:ext>
                </a:extLst>
              </a:tr>
              <a:tr h="1930108">
                <a:tc>
                  <a:txBody>
                    <a:bodyPr/>
                    <a:lstStyle/>
                    <a:p>
                      <a:pPr>
                        <a:spcAft>
                          <a:spcPts val="0"/>
                        </a:spcAft>
                      </a:pPr>
                      <a:r>
                        <a:rPr lang="en-US" sz="1400">
                          <a:effectLst/>
                        </a:rPr>
                        <a:t>Feature Hashing </a:t>
                      </a:r>
                      <a:br>
                        <a:rPr lang="en-US" sz="1400">
                          <a:effectLst/>
                        </a:rPr>
                      </a:br>
                      <a:r>
                        <a:rPr lang="en-US" sz="1400">
                          <a:effectLst/>
                        </a:rPr>
                        <a:t>FeatureHasher from Scikit-learn (</a:t>
                      </a:r>
                      <a:r>
                        <a:rPr lang="en-US" sz="1400" u="sng">
                          <a:effectLst/>
                          <a:hlinkClick r:id="rId4"/>
                        </a:rPr>
                        <a:t>how to</a:t>
                      </a:r>
                      <a:r>
                        <a:rPr lang="en-US" sz="1400">
                          <a:effectLst/>
                        </a:rPr>
                        <a:t>)</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marL="342900" lvl="0" indent="-342900">
                        <a:buFont typeface="+mj-lt"/>
                        <a:buAutoNum type="arabicPeriod"/>
                      </a:pPr>
                      <a:r>
                        <a:rPr lang="en-US" sz="1400">
                          <a:effectLst/>
                        </a:rPr>
                        <a:t>Signed hash function – ensure less collisions and accumulations of error</a:t>
                      </a:r>
                      <a:endParaRPr lang="en-US" sz="1500">
                        <a:effectLst/>
                      </a:endParaRPr>
                    </a:p>
                    <a:p>
                      <a:pPr marL="342900" lvl="0" indent="-342900">
                        <a:buFont typeface="+mj-lt"/>
                        <a:buAutoNum type="arabicPeriod"/>
                      </a:pPr>
                      <a:r>
                        <a:rPr lang="en-US" sz="1400">
                          <a:effectLst/>
                        </a:rPr>
                        <a:t>Mitigate size of large dummied datasets by dropping zeros (reduce sparsity)</a:t>
                      </a:r>
                      <a:endParaRPr lang="en-US" sz="1500">
                        <a:effectLst/>
                      </a:endParaRPr>
                    </a:p>
                    <a:p>
                      <a:pPr marL="342900" lvl="0" indent="-342900">
                        <a:buFont typeface="+mj-lt"/>
                        <a:buAutoNum type="arabicPeriod"/>
                      </a:pPr>
                      <a:r>
                        <a:rPr lang="en-US" sz="1400">
                          <a:effectLst/>
                        </a:rPr>
                        <a:t>Achieves same score with respect to working with sparse matrix but half the work &amp; smaller memory footprint</a:t>
                      </a:r>
                      <a:endParaRPr lang="en-US" sz="1500">
                        <a:effectLst/>
                      </a:endParaRPr>
                    </a:p>
                    <a:p>
                      <a:pPr>
                        <a:spcAft>
                          <a:spcPts val="0"/>
                        </a:spcAft>
                      </a:pPr>
                      <a:r>
                        <a:rPr lang="en-US" sz="1400">
                          <a:effectLst/>
                        </a:rPr>
                        <a:t> </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400">
                          <a:effectLst/>
                        </a:rPr>
                        <a:t>Run the 1-hot encoded features through FeatureHasher</a:t>
                      </a:r>
                      <a:endParaRPr lang="en-US" sz="1500">
                        <a:effectLst/>
                      </a:endParaRPr>
                    </a:p>
                    <a:p>
                      <a:pPr>
                        <a:spcAft>
                          <a:spcPts val="0"/>
                        </a:spcAft>
                      </a:pPr>
                      <a:r>
                        <a:rPr lang="en-US" sz="1400">
                          <a:effectLst/>
                        </a:rPr>
                        <a:t> </a:t>
                      </a:r>
                      <a:endParaRPr lang="en-US" sz="1500">
                        <a:effectLst/>
                      </a:endParaRPr>
                    </a:p>
                    <a:p>
                      <a:pPr>
                        <a:spcAft>
                          <a:spcPts val="0"/>
                        </a:spcAft>
                      </a:pPr>
                      <a:r>
                        <a:rPr lang="en-US" sz="1400">
                          <a:effectLst/>
                        </a:rPr>
                        <a:t>Because FeatureHasher needs to know N features to collapse, we can generate a long list of hashed features (currently 1…N/2 of feature set). Test best feature # by running it through linear regressors</a:t>
                      </a:r>
                      <a:endParaRPr lang="en-US" sz="1500">
                        <a:effectLst/>
                        <a:latin typeface="Calibri" panose="020F0502020204030204" pitchFamily="34" charset="0"/>
                        <a:cs typeface="Times New Roman" panose="02020603050405020304" pitchFamily="18" charset="0"/>
                      </a:endParaRPr>
                    </a:p>
                  </a:txBody>
                  <a:tcPr marL="96505" marR="96505" marT="0" marB="0"/>
                </a:tc>
                <a:extLst>
                  <a:ext uri="{0D108BD9-81ED-4DB2-BD59-A6C34878D82A}">
                    <a16:rowId xmlns:a16="http://schemas.microsoft.com/office/drawing/2014/main" val="2303672993"/>
                  </a:ext>
                </a:extLst>
              </a:tr>
              <a:tr h="1595494">
                <a:tc>
                  <a:txBody>
                    <a:bodyPr/>
                    <a:lstStyle/>
                    <a:p>
                      <a:pPr>
                        <a:spcAft>
                          <a:spcPts val="0"/>
                        </a:spcAft>
                      </a:pPr>
                      <a:r>
                        <a:rPr lang="en-US" sz="1400">
                          <a:effectLst/>
                        </a:rPr>
                        <a:t>Categorise-and-Cluster</a:t>
                      </a:r>
                      <a:br>
                        <a:rPr lang="en-US" sz="1400">
                          <a:effectLst/>
                        </a:rPr>
                      </a:br>
                      <a:r>
                        <a:rPr lang="en-US" sz="1400">
                          <a:effectLst/>
                        </a:rPr>
                        <a:t>Manually categorise &amp; use KNN to cluster</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marL="342900" lvl="0" indent="-342900">
                        <a:spcAft>
                          <a:spcPts val="0"/>
                        </a:spcAft>
                        <a:buFont typeface="+mj-lt"/>
                        <a:buAutoNum type="arabicPeriod"/>
                      </a:pPr>
                      <a:r>
                        <a:rPr lang="en-US" sz="1400">
                          <a:effectLst/>
                        </a:rPr>
                        <a:t>Similar interests belong under broad categories</a:t>
                      </a:r>
                      <a:endParaRPr lang="en-US" sz="1500">
                        <a:effectLst/>
                      </a:endParaRPr>
                    </a:p>
                    <a:p>
                      <a:pPr marL="342900" lvl="0" indent="-342900">
                        <a:lnSpc>
                          <a:spcPct val="107000"/>
                        </a:lnSpc>
                        <a:spcAft>
                          <a:spcPts val="0"/>
                        </a:spcAft>
                        <a:buFont typeface="+mj-lt"/>
                        <a:buAutoNum type="arabicPeriod"/>
                      </a:pPr>
                      <a:r>
                        <a:rPr lang="en-US" sz="1400">
                          <a:effectLst/>
                        </a:rPr>
                        <a:t>People with similar interests may be attracted to similar things</a:t>
                      </a:r>
                      <a:endParaRPr lang="en-US" sz="1500">
                        <a:effectLst/>
                      </a:endParaRPr>
                    </a:p>
                    <a:p>
                      <a:pPr marL="342900" lvl="0" indent="-342900">
                        <a:lnSpc>
                          <a:spcPct val="107000"/>
                        </a:lnSpc>
                        <a:spcAft>
                          <a:spcPts val="0"/>
                        </a:spcAft>
                        <a:buFont typeface="+mj-lt"/>
                        <a:buAutoNum type="arabicPeriod"/>
                      </a:pPr>
                      <a:r>
                        <a:rPr lang="en-US" sz="1400">
                          <a:effectLst/>
                        </a:rPr>
                        <a:t>May be highly correlated — reduces multicollinearity in the model</a:t>
                      </a:r>
                      <a:endParaRPr lang="en-US" sz="1500">
                        <a:effectLst/>
                      </a:endParaRPr>
                    </a:p>
                    <a:p>
                      <a:pPr>
                        <a:spcAft>
                          <a:spcPts val="0"/>
                        </a:spcAft>
                      </a:pPr>
                      <a:r>
                        <a:rPr lang="en-US" sz="1400">
                          <a:effectLst/>
                        </a:rPr>
                        <a:t> </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marL="342900" lvl="0" indent="-342900">
                        <a:buFont typeface="+mj-lt"/>
                        <a:buAutoNum type="arabicPeriod"/>
                      </a:pPr>
                      <a:r>
                        <a:rPr lang="en-US" sz="1400">
                          <a:effectLst/>
                        </a:rPr>
                        <a:t>Manually classify interests</a:t>
                      </a:r>
                      <a:endParaRPr lang="en-US" sz="1500">
                        <a:effectLst/>
                      </a:endParaRPr>
                    </a:p>
                    <a:p>
                      <a:pPr marL="342900" lvl="0" indent="-342900">
                        <a:buFont typeface="+mj-lt"/>
                        <a:buAutoNum type="arabicPeriod"/>
                      </a:pPr>
                      <a:r>
                        <a:rPr lang="en-US" sz="1400">
                          <a:effectLst/>
                        </a:rPr>
                        <a:t>Run classified interests through KNN (using Euclidean distance)</a:t>
                      </a:r>
                      <a:endParaRPr lang="en-US" sz="1500">
                        <a:effectLst/>
                        <a:latin typeface="AppleSystemUIFont"/>
                        <a:ea typeface="SimSun" panose="02010600030101010101" pitchFamily="2" charset="-122"/>
                        <a:cs typeface="AppleSystemUIFont"/>
                      </a:endParaRPr>
                    </a:p>
                  </a:txBody>
                  <a:tcPr marL="96505" marR="96505" marT="0" marB="0"/>
                </a:tc>
                <a:extLst>
                  <a:ext uri="{0D108BD9-81ED-4DB2-BD59-A6C34878D82A}">
                    <a16:rowId xmlns:a16="http://schemas.microsoft.com/office/drawing/2014/main" val="1709030079"/>
                  </a:ext>
                </a:extLst>
              </a:tr>
              <a:tr h="876707">
                <a:tc>
                  <a:txBody>
                    <a:bodyPr/>
                    <a:lstStyle/>
                    <a:p>
                      <a:pPr>
                        <a:spcAft>
                          <a:spcPts val="0"/>
                        </a:spcAft>
                      </a:pPr>
                      <a:r>
                        <a:rPr lang="en-US" sz="1400">
                          <a:effectLst/>
                        </a:rPr>
                        <a:t>PCA (in progress)</a:t>
                      </a:r>
                      <a:endParaRPr lang="en-US" sz="1500">
                        <a:effectLst/>
                      </a:endParaRPr>
                    </a:p>
                    <a:p>
                      <a:pPr>
                        <a:spcAft>
                          <a:spcPts val="0"/>
                        </a:spcAft>
                      </a:pPr>
                      <a:r>
                        <a:rPr lang="en-US" sz="1400">
                          <a:effectLst/>
                        </a:rPr>
                        <a:t>Decomposition from Scikit-learn</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400">
                          <a:effectLst/>
                        </a:rPr>
                        <a:t>Similar reasons to Feature Hashing</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400" dirty="0">
                          <a:effectLst/>
                        </a:rPr>
                        <a:t>Run the 1-hot encoded features through PCA Decomposition. Look for 95% covariance. </a:t>
                      </a:r>
                      <a:endParaRPr lang="en-US" sz="1500" dirty="0">
                        <a:effectLst/>
                      </a:endParaRPr>
                    </a:p>
                    <a:p>
                      <a:pPr>
                        <a:spcAft>
                          <a:spcPts val="0"/>
                        </a:spcAft>
                      </a:pPr>
                      <a:r>
                        <a:rPr lang="en-US" sz="1400" dirty="0">
                          <a:effectLst/>
                        </a:rPr>
                        <a:t> </a:t>
                      </a:r>
                      <a:endParaRPr lang="en-US" sz="1500" dirty="0">
                        <a:effectLst/>
                        <a:latin typeface="Calibri" panose="020F0502020204030204" pitchFamily="34" charset="0"/>
                        <a:cs typeface="Times New Roman" panose="02020603050405020304" pitchFamily="18" charset="0"/>
                      </a:endParaRPr>
                    </a:p>
                  </a:txBody>
                  <a:tcPr marL="96505" marR="96505" marT="0" marB="0"/>
                </a:tc>
                <a:extLst>
                  <a:ext uri="{0D108BD9-81ED-4DB2-BD59-A6C34878D82A}">
                    <a16:rowId xmlns:a16="http://schemas.microsoft.com/office/drawing/2014/main" val="2717854847"/>
                  </a:ext>
                </a:extLst>
              </a:tr>
            </a:tbl>
          </a:graphicData>
        </a:graphic>
      </p:graphicFrame>
      <p:sp>
        <p:nvSpPr>
          <p:cNvPr id="5" name="Rectangle 4">
            <a:extLst>
              <a:ext uri="{FF2B5EF4-FFF2-40B4-BE49-F238E27FC236}">
                <a16:creationId xmlns:a16="http://schemas.microsoft.com/office/drawing/2014/main" id="{5D3FC517-B5C9-4196-912D-89580B2DA85B}"/>
              </a:ext>
            </a:extLst>
          </p:cNvPr>
          <p:cNvSpPr/>
          <p:nvPr/>
        </p:nvSpPr>
        <p:spPr>
          <a:xfrm>
            <a:off x="1335314" y="5413829"/>
            <a:ext cx="9855200" cy="1079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893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A8D1F198-2B34-4CAA-9556-9C3996EE4547}"/>
              </a:ext>
            </a:extLst>
          </p:cNvPr>
          <p:cNvSpPr>
            <a:spLocks noGrp="1"/>
          </p:cNvSpPr>
          <p:nvPr>
            <p:ph type="title"/>
          </p:nvPr>
        </p:nvSpPr>
        <p:spPr>
          <a:xfrm>
            <a:off x="838200" y="365125"/>
            <a:ext cx="10515600" cy="1325563"/>
          </a:xfrm>
        </p:spPr>
        <p:txBody>
          <a:bodyPr/>
          <a:lstStyle/>
          <a:p>
            <a:r>
              <a:rPr lang="en-SG" b="1" dirty="0"/>
              <a:t>	</a:t>
            </a:r>
            <a:r>
              <a:rPr lang="en-SG" b="1" dirty="0">
                <a:solidFill>
                  <a:schemeClr val="bg2"/>
                </a:solidFill>
              </a:rPr>
              <a:t>Extract, Clean, </a:t>
            </a:r>
            <a:r>
              <a:rPr lang="en-SG" b="1" dirty="0"/>
              <a:t>Transform</a:t>
            </a:r>
            <a:endParaRPr lang="en-US" dirty="0"/>
          </a:p>
        </p:txBody>
      </p:sp>
      <p:graphicFrame>
        <p:nvGraphicFramePr>
          <p:cNvPr id="2" name="Table 1">
            <a:extLst>
              <a:ext uri="{FF2B5EF4-FFF2-40B4-BE49-F238E27FC236}">
                <a16:creationId xmlns:a16="http://schemas.microsoft.com/office/drawing/2014/main" id="{B09E19BD-ADC9-4D8B-9BC4-44CEBDDBA8A9}"/>
              </a:ext>
            </a:extLst>
          </p:cNvPr>
          <p:cNvGraphicFramePr>
            <a:graphicFrameLocks noGrp="1"/>
          </p:cNvGraphicFramePr>
          <p:nvPr/>
        </p:nvGraphicFramePr>
        <p:xfrm>
          <a:off x="2017486" y="1690688"/>
          <a:ext cx="8360228" cy="4638346"/>
        </p:xfrm>
        <a:graphic>
          <a:graphicData uri="http://schemas.openxmlformats.org/drawingml/2006/table">
            <a:tbl>
              <a:tblPr firstRow="1" firstCol="1" bandRow="1">
                <a:tableStyleId>{7DF18680-E054-41AD-8BC1-D1AEF772440D}</a:tableStyleId>
              </a:tblPr>
              <a:tblGrid>
                <a:gridCol w="1515492">
                  <a:extLst>
                    <a:ext uri="{9D8B030D-6E8A-4147-A177-3AD203B41FA5}">
                      <a16:colId xmlns:a16="http://schemas.microsoft.com/office/drawing/2014/main" val="2761909866"/>
                    </a:ext>
                  </a:extLst>
                </a:gridCol>
                <a:gridCol w="3551936">
                  <a:extLst>
                    <a:ext uri="{9D8B030D-6E8A-4147-A177-3AD203B41FA5}">
                      <a16:colId xmlns:a16="http://schemas.microsoft.com/office/drawing/2014/main" val="2104560912"/>
                    </a:ext>
                  </a:extLst>
                </a:gridCol>
                <a:gridCol w="3292800">
                  <a:extLst>
                    <a:ext uri="{9D8B030D-6E8A-4147-A177-3AD203B41FA5}">
                      <a16:colId xmlns:a16="http://schemas.microsoft.com/office/drawing/2014/main" val="3575578209"/>
                    </a:ext>
                  </a:extLst>
                </a:gridCol>
              </a:tblGrid>
              <a:tr h="236037">
                <a:tc>
                  <a:txBody>
                    <a:bodyPr/>
                    <a:lstStyle/>
                    <a:p>
                      <a:pPr>
                        <a:spcAft>
                          <a:spcPts val="0"/>
                        </a:spcAft>
                      </a:pPr>
                      <a:r>
                        <a:rPr lang="en-US" sz="1500">
                          <a:effectLst/>
                        </a:rPr>
                        <a:t>Method</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500">
                          <a:effectLst/>
                        </a:rPr>
                        <a:t>Why</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500">
                          <a:effectLst/>
                        </a:rPr>
                        <a:t>How</a:t>
                      </a:r>
                      <a:endParaRPr lang="en-US" sz="1500">
                        <a:effectLst/>
                        <a:latin typeface="Calibri" panose="020F0502020204030204" pitchFamily="34" charset="0"/>
                        <a:cs typeface="Times New Roman" panose="02020603050405020304" pitchFamily="18" charset="0"/>
                      </a:endParaRPr>
                    </a:p>
                  </a:txBody>
                  <a:tcPr marL="96505" marR="96505" marT="0" marB="0"/>
                </a:tc>
                <a:extLst>
                  <a:ext uri="{0D108BD9-81ED-4DB2-BD59-A6C34878D82A}">
                    <a16:rowId xmlns:a16="http://schemas.microsoft.com/office/drawing/2014/main" val="1220217308"/>
                  </a:ext>
                </a:extLst>
              </a:tr>
              <a:tr h="1930108">
                <a:tc>
                  <a:txBody>
                    <a:bodyPr/>
                    <a:lstStyle/>
                    <a:p>
                      <a:pPr>
                        <a:spcAft>
                          <a:spcPts val="0"/>
                        </a:spcAft>
                      </a:pPr>
                      <a:r>
                        <a:rPr lang="en-US" sz="1400">
                          <a:effectLst/>
                        </a:rPr>
                        <a:t>Feature Hashing </a:t>
                      </a:r>
                      <a:br>
                        <a:rPr lang="en-US" sz="1400">
                          <a:effectLst/>
                        </a:rPr>
                      </a:br>
                      <a:r>
                        <a:rPr lang="en-US" sz="1400">
                          <a:effectLst/>
                        </a:rPr>
                        <a:t>FeatureHasher from Scikit-learn (</a:t>
                      </a:r>
                      <a:r>
                        <a:rPr lang="en-US" sz="1400" u="sng">
                          <a:effectLst/>
                          <a:hlinkClick r:id="rId4"/>
                        </a:rPr>
                        <a:t>how to</a:t>
                      </a:r>
                      <a:r>
                        <a:rPr lang="en-US" sz="1400">
                          <a:effectLst/>
                        </a:rPr>
                        <a:t>)</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marL="342900" lvl="0" indent="-342900">
                        <a:buFont typeface="+mj-lt"/>
                        <a:buAutoNum type="arabicPeriod"/>
                      </a:pPr>
                      <a:r>
                        <a:rPr lang="en-US" sz="1400">
                          <a:effectLst/>
                        </a:rPr>
                        <a:t>Signed hash function – ensure less collisions and accumulations of error</a:t>
                      </a:r>
                      <a:endParaRPr lang="en-US" sz="1500">
                        <a:effectLst/>
                      </a:endParaRPr>
                    </a:p>
                    <a:p>
                      <a:pPr marL="342900" lvl="0" indent="-342900">
                        <a:buFont typeface="+mj-lt"/>
                        <a:buAutoNum type="arabicPeriod"/>
                      </a:pPr>
                      <a:r>
                        <a:rPr lang="en-US" sz="1400">
                          <a:effectLst/>
                        </a:rPr>
                        <a:t>Mitigate size of large dummied datasets by dropping zeros (reduce sparsity)</a:t>
                      </a:r>
                      <a:endParaRPr lang="en-US" sz="1500">
                        <a:effectLst/>
                      </a:endParaRPr>
                    </a:p>
                    <a:p>
                      <a:pPr marL="342900" lvl="0" indent="-342900">
                        <a:buFont typeface="+mj-lt"/>
                        <a:buAutoNum type="arabicPeriod"/>
                      </a:pPr>
                      <a:r>
                        <a:rPr lang="en-US" sz="1400">
                          <a:effectLst/>
                        </a:rPr>
                        <a:t>Achieves same score with respect to working with sparse matrix but half the work &amp; smaller memory footprint</a:t>
                      </a:r>
                      <a:endParaRPr lang="en-US" sz="1500">
                        <a:effectLst/>
                      </a:endParaRPr>
                    </a:p>
                    <a:p>
                      <a:pPr>
                        <a:spcAft>
                          <a:spcPts val="0"/>
                        </a:spcAft>
                      </a:pPr>
                      <a:r>
                        <a:rPr lang="en-US" sz="1400">
                          <a:effectLst/>
                        </a:rPr>
                        <a:t> </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400">
                          <a:effectLst/>
                        </a:rPr>
                        <a:t>Run the 1-hot encoded features through FeatureHasher</a:t>
                      </a:r>
                      <a:endParaRPr lang="en-US" sz="1500">
                        <a:effectLst/>
                      </a:endParaRPr>
                    </a:p>
                    <a:p>
                      <a:pPr>
                        <a:spcAft>
                          <a:spcPts val="0"/>
                        </a:spcAft>
                      </a:pPr>
                      <a:r>
                        <a:rPr lang="en-US" sz="1400">
                          <a:effectLst/>
                        </a:rPr>
                        <a:t> </a:t>
                      </a:r>
                      <a:endParaRPr lang="en-US" sz="1500">
                        <a:effectLst/>
                      </a:endParaRPr>
                    </a:p>
                    <a:p>
                      <a:pPr>
                        <a:spcAft>
                          <a:spcPts val="0"/>
                        </a:spcAft>
                      </a:pPr>
                      <a:r>
                        <a:rPr lang="en-US" sz="1400">
                          <a:effectLst/>
                        </a:rPr>
                        <a:t>Because FeatureHasher needs to know N features to collapse, we can generate a long list of hashed features (currently 1…N/2 of feature set). Test best feature # by running it through linear regressors</a:t>
                      </a:r>
                      <a:endParaRPr lang="en-US" sz="1500">
                        <a:effectLst/>
                        <a:latin typeface="Calibri" panose="020F0502020204030204" pitchFamily="34" charset="0"/>
                        <a:cs typeface="Times New Roman" panose="02020603050405020304" pitchFamily="18" charset="0"/>
                      </a:endParaRPr>
                    </a:p>
                  </a:txBody>
                  <a:tcPr marL="96505" marR="96505" marT="0" marB="0"/>
                </a:tc>
                <a:extLst>
                  <a:ext uri="{0D108BD9-81ED-4DB2-BD59-A6C34878D82A}">
                    <a16:rowId xmlns:a16="http://schemas.microsoft.com/office/drawing/2014/main" val="2303672993"/>
                  </a:ext>
                </a:extLst>
              </a:tr>
              <a:tr h="1595494">
                <a:tc>
                  <a:txBody>
                    <a:bodyPr/>
                    <a:lstStyle/>
                    <a:p>
                      <a:pPr>
                        <a:spcAft>
                          <a:spcPts val="0"/>
                        </a:spcAft>
                      </a:pPr>
                      <a:r>
                        <a:rPr lang="en-US" sz="1400">
                          <a:effectLst/>
                        </a:rPr>
                        <a:t>Categorise-and-Cluster</a:t>
                      </a:r>
                      <a:br>
                        <a:rPr lang="en-US" sz="1400">
                          <a:effectLst/>
                        </a:rPr>
                      </a:br>
                      <a:r>
                        <a:rPr lang="en-US" sz="1400">
                          <a:effectLst/>
                        </a:rPr>
                        <a:t>Manually categorise &amp; use KNN to cluster</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marL="342900" lvl="0" indent="-342900">
                        <a:spcAft>
                          <a:spcPts val="0"/>
                        </a:spcAft>
                        <a:buFont typeface="+mj-lt"/>
                        <a:buAutoNum type="arabicPeriod"/>
                      </a:pPr>
                      <a:r>
                        <a:rPr lang="en-US" sz="1400">
                          <a:effectLst/>
                        </a:rPr>
                        <a:t>Similar interests belong under broad categories</a:t>
                      </a:r>
                      <a:endParaRPr lang="en-US" sz="1500">
                        <a:effectLst/>
                      </a:endParaRPr>
                    </a:p>
                    <a:p>
                      <a:pPr marL="342900" lvl="0" indent="-342900">
                        <a:lnSpc>
                          <a:spcPct val="107000"/>
                        </a:lnSpc>
                        <a:spcAft>
                          <a:spcPts val="0"/>
                        </a:spcAft>
                        <a:buFont typeface="+mj-lt"/>
                        <a:buAutoNum type="arabicPeriod"/>
                      </a:pPr>
                      <a:r>
                        <a:rPr lang="en-US" sz="1400">
                          <a:effectLst/>
                        </a:rPr>
                        <a:t>People with similar interests may be attracted to similar things</a:t>
                      </a:r>
                      <a:endParaRPr lang="en-US" sz="1500">
                        <a:effectLst/>
                      </a:endParaRPr>
                    </a:p>
                    <a:p>
                      <a:pPr marL="342900" lvl="0" indent="-342900">
                        <a:lnSpc>
                          <a:spcPct val="107000"/>
                        </a:lnSpc>
                        <a:spcAft>
                          <a:spcPts val="0"/>
                        </a:spcAft>
                        <a:buFont typeface="+mj-lt"/>
                        <a:buAutoNum type="arabicPeriod"/>
                      </a:pPr>
                      <a:r>
                        <a:rPr lang="en-US" sz="1400">
                          <a:effectLst/>
                        </a:rPr>
                        <a:t>May be highly correlated — reduces multicollinearity in the model</a:t>
                      </a:r>
                      <a:endParaRPr lang="en-US" sz="1500">
                        <a:effectLst/>
                      </a:endParaRPr>
                    </a:p>
                    <a:p>
                      <a:pPr>
                        <a:spcAft>
                          <a:spcPts val="0"/>
                        </a:spcAft>
                      </a:pPr>
                      <a:r>
                        <a:rPr lang="en-US" sz="1400">
                          <a:effectLst/>
                        </a:rPr>
                        <a:t> </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marL="342900" lvl="0" indent="-342900">
                        <a:buFont typeface="+mj-lt"/>
                        <a:buAutoNum type="arabicPeriod"/>
                      </a:pPr>
                      <a:r>
                        <a:rPr lang="en-US" sz="1400">
                          <a:effectLst/>
                        </a:rPr>
                        <a:t>Manually classify interests</a:t>
                      </a:r>
                      <a:endParaRPr lang="en-US" sz="1500">
                        <a:effectLst/>
                      </a:endParaRPr>
                    </a:p>
                    <a:p>
                      <a:pPr marL="342900" lvl="0" indent="-342900">
                        <a:buFont typeface="+mj-lt"/>
                        <a:buAutoNum type="arabicPeriod"/>
                      </a:pPr>
                      <a:r>
                        <a:rPr lang="en-US" sz="1400">
                          <a:effectLst/>
                        </a:rPr>
                        <a:t>Run classified interests through KNN (using Euclidean distance)</a:t>
                      </a:r>
                      <a:endParaRPr lang="en-US" sz="1500">
                        <a:effectLst/>
                        <a:latin typeface="AppleSystemUIFont"/>
                        <a:ea typeface="SimSun" panose="02010600030101010101" pitchFamily="2" charset="-122"/>
                        <a:cs typeface="AppleSystemUIFont"/>
                      </a:endParaRPr>
                    </a:p>
                  </a:txBody>
                  <a:tcPr marL="96505" marR="96505" marT="0" marB="0"/>
                </a:tc>
                <a:extLst>
                  <a:ext uri="{0D108BD9-81ED-4DB2-BD59-A6C34878D82A}">
                    <a16:rowId xmlns:a16="http://schemas.microsoft.com/office/drawing/2014/main" val="1709030079"/>
                  </a:ext>
                </a:extLst>
              </a:tr>
              <a:tr h="876707">
                <a:tc>
                  <a:txBody>
                    <a:bodyPr/>
                    <a:lstStyle/>
                    <a:p>
                      <a:pPr>
                        <a:spcAft>
                          <a:spcPts val="0"/>
                        </a:spcAft>
                      </a:pPr>
                      <a:r>
                        <a:rPr lang="en-US" sz="1400">
                          <a:effectLst/>
                        </a:rPr>
                        <a:t>PCA (in progress)</a:t>
                      </a:r>
                      <a:endParaRPr lang="en-US" sz="1500">
                        <a:effectLst/>
                      </a:endParaRPr>
                    </a:p>
                    <a:p>
                      <a:pPr>
                        <a:spcAft>
                          <a:spcPts val="0"/>
                        </a:spcAft>
                      </a:pPr>
                      <a:r>
                        <a:rPr lang="en-US" sz="1400">
                          <a:effectLst/>
                        </a:rPr>
                        <a:t>Decomposition from Scikit-learn</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400">
                          <a:effectLst/>
                        </a:rPr>
                        <a:t>Similar reasons to Feature Hashing</a:t>
                      </a:r>
                      <a:endParaRPr lang="en-US" sz="1500">
                        <a:effectLst/>
                        <a:latin typeface="Calibri" panose="020F0502020204030204" pitchFamily="34" charset="0"/>
                        <a:cs typeface="Times New Roman" panose="02020603050405020304" pitchFamily="18" charset="0"/>
                      </a:endParaRPr>
                    </a:p>
                  </a:txBody>
                  <a:tcPr marL="96505" marR="96505" marT="0" marB="0"/>
                </a:tc>
                <a:tc>
                  <a:txBody>
                    <a:bodyPr/>
                    <a:lstStyle/>
                    <a:p>
                      <a:pPr>
                        <a:spcAft>
                          <a:spcPts val="0"/>
                        </a:spcAft>
                      </a:pPr>
                      <a:r>
                        <a:rPr lang="en-US" sz="1400" dirty="0">
                          <a:effectLst/>
                        </a:rPr>
                        <a:t>Run the 1-hot encoded features through PCA Decomposition. Look for 95% covariance. </a:t>
                      </a:r>
                      <a:endParaRPr lang="en-US" sz="1500" dirty="0">
                        <a:effectLst/>
                      </a:endParaRPr>
                    </a:p>
                    <a:p>
                      <a:pPr>
                        <a:spcAft>
                          <a:spcPts val="0"/>
                        </a:spcAft>
                      </a:pPr>
                      <a:r>
                        <a:rPr lang="en-US" sz="1400" dirty="0">
                          <a:effectLst/>
                        </a:rPr>
                        <a:t> </a:t>
                      </a:r>
                      <a:endParaRPr lang="en-US" sz="1500" dirty="0">
                        <a:effectLst/>
                        <a:latin typeface="Calibri" panose="020F0502020204030204" pitchFamily="34" charset="0"/>
                        <a:cs typeface="Times New Roman" panose="02020603050405020304" pitchFamily="18" charset="0"/>
                      </a:endParaRPr>
                    </a:p>
                  </a:txBody>
                  <a:tcPr marL="96505" marR="96505" marT="0" marB="0"/>
                </a:tc>
                <a:extLst>
                  <a:ext uri="{0D108BD9-81ED-4DB2-BD59-A6C34878D82A}">
                    <a16:rowId xmlns:a16="http://schemas.microsoft.com/office/drawing/2014/main" val="2717854847"/>
                  </a:ext>
                </a:extLst>
              </a:tr>
            </a:tbl>
          </a:graphicData>
        </a:graphic>
      </p:graphicFrame>
    </p:spTree>
    <p:extLst>
      <p:ext uri="{BB962C8B-B14F-4D97-AF65-F5344CB8AC3E}">
        <p14:creationId xmlns:p14="http://schemas.microsoft.com/office/powerpoint/2010/main" val="3706439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Image result for data understanding icon">
            <a:extLst>
              <a:ext uri="{FF2B5EF4-FFF2-40B4-BE49-F238E27FC236}">
                <a16:creationId xmlns:a16="http://schemas.microsoft.com/office/drawing/2014/main" id="{28890A06-3754-4CD0-AD79-E622C759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 y="512530"/>
            <a:ext cx="1030751" cy="10307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A8D1F198-2B34-4CAA-9556-9C3996EE4547}"/>
              </a:ext>
            </a:extLst>
          </p:cNvPr>
          <p:cNvSpPr>
            <a:spLocks noGrp="1"/>
          </p:cNvSpPr>
          <p:nvPr>
            <p:ph type="title"/>
          </p:nvPr>
        </p:nvSpPr>
        <p:spPr>
          <a:xfrm>
            <a:off x="838200" y="365125"/>
            <a:ext cx="10515600" cy="1325563"/>
          </a:xfrm>
        </p:spPr>
        <p:txBody>
          <a:bodyPr/>
          <a:lstStyle/>
          <a:p>
            <a:r>
              <a:rPr lang="en-SG" b="1" dirty="0"/>
              <a:t>	</a:t>
            </a:r>
            <a:r>
              <a:rPr lang="en-SG" b="1" dirty="0">
                <a:solidFill>
                  <a:schemeClr val="bg2"/>
                </a:solidFill>
              </a:rPr>
              <a:t>Extract, Clean, </a:t>
            </a:r>
            <a:r>
              <a:rPr lang="en-SG" b="1" dirty="0"/>
              <a:t>Transform</a:t>
            </a:r>
            <a:endParaRPr lang="en-US" dirty="0"/>
          </a:p>
        </p:txBody>
      </p:sp>
      <p:pic>
        <p:nvPicPr>
          <p:cNvPr id="5" name="Picture 4">
            <a:extLst>
              <a:ext uri="{FF2B5EF4-FFF2-40B4-BE49-F238E27FC236}">
                <a16:creationId xmlns:a16="http://schemas.microsoft.com/office/drawing/2014/main" id="{D7EEC063-48E9-430B-851E-FEF9FDA887C1}"/>
              </a:ext>
            </a:extLst>
          </p:cNvPr>
          <p:cNvPicPr>
            <a:picLocks noChangeAspect="1"/>
          </p:cNvPicPr>
          <p:nvPr/>
        </p:nvPicPr>
        <p:blipFill rotWithShape="1">
          <a:blip r:embed="rId4"/>
          <a:srcRect r="21795" b="14624"/>
          <a:stretch/>
        </p:blipFill>
        <p:spPr>
          <a:xfrm>
            <a:off x="2377059" y="2055808"/>
            <a:ext cx="7437882" cy="2951622"/>
          </a:xfrm>
          <a:prstGeom prst="rect">
            <a:avLst/>
          </a:prstGeom>
          <a:ln>
            <a:solidFill>
              <a:schemeClr val="tx1"/>
            </a:solidFill>
          </a:ln>
        </p:spPr>
      </p:pic>
      <p:sp>
        <p:nvSpPr>
          <p:cNvPr id="6" name="Rectangle 5">
            <a:extLst>
              <a:ext uri="{FF2B5EF4-FFF2-40B4-BE49-F238E27FC236}">
                <a16:creationId xmlns:a16="http://schemas.microsoft.com/office/drawing/2014/main" id="{E63367D3-69A8-4C15-A6D9-91A751E44166}"/>
              </a:ext>
            </a:extLst>
          </p:cNvPr>
          <p:cNvSpPr/>
          <p:nvPr/>
        </p:nvSpPr>
        <p:spPr>
          <a:xfrm>
            <a:off x="2377059" y="5007430"/>
            <a:ext cx="3643370" cy="369332"/>
          </a:xfrm>
          <a:prstGeom prst="rect">
            <a:avLst/>
          </a:prstGeom>
        </p:spPr>
        <p:txBody>
          <a:bodyPr wrap="none">
            <a:spAutoFit/>
          </a:bodyPr>
          <a:lstStyle/>
          <a:p>
            <a:r>
              <a:rPr lang="en-US" b="1" dirty="0">
                <a:solidFill>
                  <a:srgbClr val="FF0000"/>
                </a:solidFill>
                <a:cs typeface="Calibri" panose="020F0502020204030204" pitchFamily="34" charset="0"/>
              </a:rPr>
              <a:t>Red</a:t>
            </a:r>
            <a:r>
              <a:rPr lang="en-US" dirty="0">
                <a:solidFill>
                  <a:srgbClr val="FF0000"/>
                </a:solidFill>
                <a:cs typeface="Calibri" panose="020F0502020204030204" pitchFamily="34" charset="0"/>
              </a:rPr>
              <a:t> </a:t>
            </a:r>
            <a:r>
              <a:rPr lang="en-US" dirty="0">
                <a:solidFill>
                  <a:srgbClr val="353535"/>
                </a:solidFill>
                <a:cs typeface="Calibri" panose="020F0502020204030204" pitchFamily="34" charset="0"/>
              </a:rPr>
              <a:t>= &lt; 0; </a:t>
            </a:r>
            <a:r>
              <a:rPr lang="en-US" b="1" dirty="0">
                <a:solidFill>
                  <a:srgbClr val="00B050"/>
                </a:solidFill>
                <a:cs typeface="Calibri" panose="020F0502020204030204" pitchFamily="34" charset="0"/>
              </a:rPr>
              <a:t>Green</a:t>
            </a:r>
            <a:r>
              <a:rPr lang="en-US" dirty="0">
                <a:solidFill>
                  <a:srgbClr val="00B050"/>
                </a:solidFill>
                <a:cs typeface="Calibri" panose="020F0502020204030204" pitchFamily="34" charset="0"/>
              </a:rPr>
              <a:t> </a:t>
            </a:r>
            <a:r>
              <a:rPr lang="en-US" dirty="0">
                <a:solidFill>
                  <a:srgbClr val="353535"/>
                </a:solidFill>
                <a:cs typeface="Calibri" panose="020F0502020204030204" pitchFamily="34" charset="0"/>
              </a:rPr>
              <a:t>= best performance</a:t>
            </a:r>
            <a:endParaRPr lang="en-US" dirty="0">
              <a:effectLst/>
            </a:endParaRPr>
          </a:p>
        </p:txBody>
      </p:sp>
      <p:sp>
        <p:nvSpPr>
          <p:cNvPr id="8" name="Rectangle 7">
            <a:extLst>
              <a:ext uri="{FF2B5EF4-FFF2-40B4-BE49-F238E27FC236}">
                <a16:creationId xmlns:a16="http://schemas.microsoft.com/office/drawing/2014/main" id="{64BF254B-6A35-4888-83E6-B69E12806BBA}"/>
              </a:ext>
            </a:extLst>
          </p:cNvPr>
          <p:cNvSpPr/>
          <p:nvPr/>
        </p:nvSpPr>
        <p:spPr>
          <a:xfrm>
            <a:off x="3134131" y="5566620"/>
            <a:ext cx="5923738" cy="369332"/>
          </a:xfrm>
          <a:prstGeom prst="rect">
            <a:avLst/>
          </a:prstGeom>
        </p:spPr>
        <p:txBody>
          <a:bodyPr wrap="none">
            <a:spAutoFit/>
          </a:bodyPr>
          <a:lstStyle/>
          <a:p>
            <a:r>
              <a:rPr lang="en-US" dirty="0">
                <a:latin typeface="Calibri" panose="020F0502020204030204" pitchFamily="34" charset="0"/>
                <a:ea typeface="SimSun" panose="02010600030101010101" pitchFamily="2" charset="-122"/>
                <a:cs typeface="Times New Roman" panose="02020603050405020304" pitchFamily="18" charset="0"/>
              </a:rPr>
              <a:t>All CTR &amp; CPC were normalized before regression took place. </a:t>
            </a:r>
            <a:endParaRPr lang="en-US" dirty="0"/>
          </a:p>
        </p:txBody>
      </p:sp>
      <p:sp>
        <p:nvSpPr>
          <p:cNvPr id="2" name="TextBox 1">
            <a:extLst>
              <a:ext uri="{FF2B5EF4-FFF2-40B4-BE49-F238E27FC236}">
                <a16:creationId xmlns:a16="http://schemas.microsoft.com/office/drawing/2014/main" id="{28AD2CCE-7A98-4B08-9738-B6C3FE97742E}"/>
              </a:ext>
            </a:extLst>
          </p:cNvPr>
          <p:cNvSpPr txBox="1"/>
          <p:nvPr/>
        </p:nvSpPr>
        <p:spPr>
          <a:xfrm>
            <a:off x="89095" y="3335215"/>
            <a:ext cx="1406770" cy="646331"/>
          </a:xfrm>
          <a:prstGeom prst="rect">
            <a:avLst/>
          </a:prstGeom>
          <a:noFill/>
        </p:spPr>
        <p:txBody>
          <a:bodyPr wrap="square" rtlCol="0">
            <a:spAutoFit/>
          </a:bodyPr>
          <a:lstStyle/>
          <a:p>
            <a:r>
              <a:rPr lang="en-AU" b="1" dirty="0"/>
              <a:t>Linear Regression</a:t>
            </a:r>
            <a:endParaRPr lang="en-SG" b="1" dirty="0"/>
          </a:p>
        </p:txBody>
      </p:sp>
    </p:spTree>
    <p:extLst>
      <p:ext uri="{BB962C8B-B14F-4D97-AF65-F5344CB8AC3E}">
        <p14:creationId xmlns:p14="http://schemas.microsoft.com/office/powerpoint/2010/main" val="1706919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12" descr="Image result for data understanding icon">
            <a:extLst>
              <a:ext uri="{FF2B5EF4-FFF2-40B4-BE49-F238E27FC236}">
                <a16:creationId xmlns:a16="http://schemas.microsoft.com/office/drawing/2014/main" id="{7BC935B5-9AE4-4601-AE7A-8CDFDD8A5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4265" y="2389354"/>
            <a:ext cx="2099169" cy="209916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4EEFCF0-6578-4D48-9320-BD67F0E16CD8}"/>
              </a:ext>
            </a:extLst>
          </p:cNvPr>
          <p:cNvSpPr/>
          <p:nvPr/>
        </p:nvSpPr>
        <p:spPr>
          <a:xfrm>
            <a:off x="9572443" y="5187191"/>
            <a:ext cx="902811" cy="369332"/>
          </a:xfrm>
          <a:prstGeom prst="rect">
            <a:avLst/>
          </a:prstGeom>
        </p:spPr>
        <p:txBody>
          <a:bodyPr wrap="none">
            <a:spAutoFit/>
          </a:bodyPr>
          <a:lstStyle/>
          <a:p>
            <a:r>
              <a:rPr lang="en-SG" dirty="0">
                <a:solidFill>
                  <a:srgbClr val="1D2129"/>
                </a:solidFill>
                <a:latin typeface="Arial" panose="020B0604020202020204" pitchFamily="34" charset="0"/>
              </a:rPr>
              <a:t>Predict</a:t>
            </a:r>
          </a:p>
        </p:txBody>
      </p:sp>
      <p:cxnSp>
        <p:nvCxnSpPr>
          <p:cNvPr id="11" name="Straight Connector 10">
            <a:extLst>
              <a:ext uri="{FF2B5EF4-FFF2-40B4-BE49-F238E27FC236}">
                <a16:creationId xmlns:a16="http://schemas.microsoft.com/office/drawing/2014/main" id="{3179C228-E670-4216-9634-98B36D6000AC}"/>
              </a:ext>
            </a:extLst>
          </p:cNvPr>
          <p:cNvCxnSpPr>
            <a:cxnSpLocks/>
          </p:cNvCxnSpPr>
          <p:nvPr/>
        </p:nvCxnSpPr>
        <p:spPr>
          <a:xfrm flipH="1">
            <a:off x="73744" y="3429000"/>
            <a:ext cx="8689256" cy="38099"/>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756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792DBE8-9C71-4A61-9C04-6A562DE38BBD}"/>
              </a:ext>
            </a:extLst>
          </p:cNvPr>
          <p:cNvSpPr/>
          <p:nvPr/>
        </p:nvSpPr>
        <p:spPr>
          <a:xfrm>
            <a:off x="5287378" y="1739128"/>
            <a:ext cx="1617238" cy="369332"/>
          </a:xfrm>
          <a:prstGeom prst="rect">
            <a:avLst/>
          </a:prstGeom>
          <a:solidFill>
            <a:schemeClr val="accent4">
              <a:lumMod val="40000"/>
              <a:lumOff val="60000"/>
            </a:schemeClr>
          </a:solidFill>
        </p:spPr>
        <p:txBody>
          <a:bodyPr wrap="none">
            <a:spAutoFit/>
          </a:bodyPr>
          <a:lstStyle/>
          <a:p>
            <a:r>
              <a:rPr lang="en-US" dirty="0">
                <a:latin typeface="Calibri" panose="020F0502020204030204" pitchFamily="34" charset="0"/>
                <a:ea typeface="SimSun" panose="02010600030101010101" pitchFamily="2" charset="-122"/>
                <a:cs typeface="Times New Roman" panose="02020603050405020304" pitchFamily="18" charset="0"/>
              </a:rPr>
              <a:t>Feature Hasher</a:t>
            </a:r>
            <a:endParaRPr lang="en-US" dirty="0"/>
          </a:p>
        </p:txBody>
      </p:sp>
    </p:spTree>
    <p:extLst>
      <p:ext uri="{BB962C8B-B14F-4D97-AF65-F5344CB8AC3E}">
        <p14:creationId xmlns:p14="http://schemas.microsoft.com/office/powerpoint/2010/main" val="869462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13FADDA-6E1B-484D-B5A4-E23C9FC2B471}"/>
              </a:ext>
            </a:extLst>
          </p:cNvPr>
          <p:cNvSpPr/>
          <p:nvPr/>
        </p:nvSpPr>
        <p:spPr>
          <a:xfrm>
            <a:off x="3971280" y="2315863"/>
            <a:ext cx="4249433" cy="369332"/>
          </a:xfrm>
          <a:prstGeom prst="rect">
            <a:avLst/>
          </a:prstGeom>
        </p:spPr>
        <p:txBody>
          <a:bodyPr wrap="none">
            <a:spAutoFit/>
          </a:bodyPr>
          <a:lstStyle/>
          <a:p>
            <a:r>
              <a:rPr lang="en-US" dirty="0">
                <a:latin typeface="Calibri" panose="020F0502020204030204" pitchFamily="34" charset="0"/>
                <a:ea typeface="SimSun" panose="02010600030101010101" pitchFamily="2" charset="-122"/>
                <a:cs typeface="Times New Roman" panose="02020603050405020304" pitchFamily="18" charset="0"/>
              </a:rPr>
              <a:t>How much reduction is considered “good”?</a:t>
            </a:r>
            <a:endParaRPr lang="en-US" dirty="0"/>
          </a:p>
        </p:txBody>
      </p:sp>
      <p:sp>
        <p:nvSpPr>
          <p:cNvPr id="8" name="Rectangle 7">
            <a:extLst>
              <a:ext uri="{FF2B5EF4-FFF2-40B4-BE49-F238E27FC236}">
                <a16:creationId xmlns:a16="http://schemas.microsoft.com/office/drawing/2014/main" id="{7792DBE8-9C71-4A61-9C04-6A562DE38BBD}"/>
              </a:ext>
            </a:extLst>
          </p:cNvPr>
          <p:cNvSpPr/>
          <p:nvPr/>
        </p:nvSpPr>
        <p:spPr>
          <a:xfrm>
            <a:off x="5287378" y="1739128"/>
            <a:ext cx="1617238" cy="369332"/>
          </a:xfrm>
          <a:prstGeom prst="rect">
            <a:avLst/>
          </a:prstGeom>
          <a:solidFill>
            <a:schemeClr val="accent4">
              <a:lumMod val="40000"/>
              <a:lumOff val="60000"/>
            </a:schemeClr>
          </a:solidFill>
        </p:spPr>
        <p:txBody>
          <a:bodyPr wrap="none">
            <a:spAutoFit/>
          </a:bodyPr>
          <a:lstStyle/>
          <a:p>
            <a:r>
              <a:rPr lang="en-US" dirty="0">
                <a:latin typeface="Calibri" panose="020F0502020204030204" pitchFamily="34" charset="0"/>
                <a:ea typeface="SimSun" panose="02010600030101010101" pitchFamily="2" charset="-122"/>
                <a:cs typeface="Times New Roman" panose="02020603050405020304" pitchFamily="18" charset="0"/>
              </a:rPr>
              <a:t>Feature Hasher</a:t>
            </a:r>
            <a:endParaRPr lang="en-US" dirty="0"/>
          </a:p>
        </p:txBody>
      </p:sp>
    </p:spTree>
    <p:extLst>
      <p:ext uri="{BB962C8B-B14F-4D97-AF65-F5344CB8AC3E}">
        <p14:creationId xmlns:p14="http://schemas.microsoft.com/office/powerpoint/2010/main" val="2198231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13FADDA-6E1B-484D-B5A4-E23C9FC2B471}"/>
              </a:ext>
            </a:extLst>
          </p:cNvPr>
          <p:cNvSpPr/>
          <p:nvPr/>
        </p:nvSpPr>
        <p:spPr>
          <a:xfrm>
            <a:off x="3971280" y="2315863"/>
            <a:ext cx="4249433" cy="369332"/>
          </a:xfrm>
          <a:prstGeom prst="rect">
            <a:avLst/>
          </a:prstGeom>
        </p:spPr>
        <p:txBody>
          <a:bodyPr wrap="none">
            <a:spAutoFit/>
          </a:bodyPr>
          <a:lstStyle/>
          <a:p>
            <a:r>
              <a:rPr lang="en-US" dirty="0">
                <a:latin typeface="Calibri" panose="020F0502020204030204" pitchFamily="34" charset="0"/>
                <a:ea typeface="SimSun" panose="02010600030101010101" pitchFamily="2" charset="-122"/>
                <a:cs typeface="Times New Roman" panose="02020603050405020304" pitchFamily="18" charset="0"/>
              </a:rPr>
              <a:t>How much reduction is considered “good”?</a:t>
            </a:r>
            <a:endParaRPr lang="en-US" dirty="0"/>
          </a:p>
        </p:txBody>
      </p:sp>
      <p:sp>
        <p:nvSpPr>
          <p:cNvPr id="8" name="Rectangle 7">
            <a:extLst>
              <a:ext uri="{FF2B5EF4-FFF2-40B4-BE49-F238E27FC236}">
                <a16:creationId xmlns:a16="http://schemas.microsoft.com/office/drawing/2014/main" id="{7792DBE8-9C71-4A61-9C04-6A562DE38BBD}"/>
              </a:ext>
            </a:extLst>
          </p:cNvPr>
          <p:cNvSpPr/>
          <p:nvPr/>
        </p:nvSpPr>
        <p:spPr>
          <a:xfrm>
            <a:off x="5287378" y="1739128"/>
            <a:ext cx="1617238" cy="369332"/>
          </a:xfrm>
          <a:prstGeom prst="rect">
            <a:avLst/>
          </a:prstGeom>
          <a:solidFill>
            <a:schemeClr val="accent4">
              <a:lumMod val="40000"/>
              <a:lumOff val="60000"/>
            </a:schemeClr>
          </a:solidFill>
        </p:spPr>
        <p:txBody>
          <a:bodyPr wrap="none">
            <a:spAutoFit/>
          </a:bodyPr>
          <a:lstStyle/>
          <a:p>
            <a:r>
              <a:rPr lang="en-US" dirty="0">
                <a:latin typeface="Calibri" panose="020F0502020204030204" pitchFamily="34" charset="0"/>
                <a:ea typeface="SimSun" panose="02010600030101010101" pitchFamily="2" charset="-122"/>
                <a:cs typeface="Times New Roman" panose="02020603050405020304" pitchFamily="18" charset="0"/>
              </a:rPr>
              <a:t>Feature Hasher</a:t>
            </a:r>
            <a:endParaRPr lang="en-US" dirty="0"/>
          </a:p>
        </p:txBody>
      </p:sp>
      <p:sp>
        <p:nvSpPr>
          <p:cNvPr id="10" name="Rectangle 9">
            <a:extLst>
              <a:ext uri="{FF2B5EF4-FFF2-40B4-BE49-F238E27FC236}">
                <a16:creationId xmlns:a16="http://schemas.microsoft.com/office/drawing/2014/main" id="{A8BCBE28-B1FE-4FB0-BFA4-3A9B2188A1A0}"/>
              </a:ext>
            </a:extLst>
          </p:cNvPr>
          <p:cNvSpPr/>
          <p:nvPr/>
        </p:nvSpPr>
        <p:spPr>
          <a:xfrm>
            <a:off x="2920206" y="2909033"/>
            <a:ext cx="7239000" cy="1077218"/>
          </a:xfrm>
          <a:prstGeom prst="rect">
            <a:avLst/>
          </a:prstGeom>
        </p:spPr>
        <p:txBody>
          <a:bodyPr wrap="square">
            <a:spAutoFit/>
          </a:bodyPr>
          <a:lstStyle/>
          <a:p>
            <a:pPr marL="342900" lvl="0" indent="-342900">
              <a:buFont typeface="+mj-lt"/>
              <a:buAutoNum type="arabicPeriod"/>
            </a:pPr>
            <a:r>
              <a:rPr lang="en-US" sz="1600" dirty="0">
                <a:solidFill>
                  <a:srgbClr val="353535"/>
                </a:solidFill>
                <a:latin typeface="Calibri" panose="020F0502020204030204" pitchFamily="34" charset="0"/>
                <a:ea typeface="SimSun" panose="02010600030101010101" pitchFamily="2" charset="-122"/>
                <a:cs typeface="AppleSystemUIFont"/>
              </a:rPr>
              <a:t>Create a list of features for both Interest &amp; Work positions [min= 1; max = N/2]</a:t>
            </a:r>
            <a:endParaRPr lang="en-US" sz="1600" dirty="0">
              <a:latin typeface="AppleSystemUIFont"/>
              <a:ea typeface="SimSun" panose="02010600030101010101" pitchFamily="2" charset="-122"/>
              <a:cs typeface="AppleSystemUIFont"/>
            </a:endParaRPr>
          </a:p>
          <a:p>
            <a:pPr marL="342900" lvl="0" indent="-342900">
              <a:buFont typeface="+mj-lt"/>
              <a:buAutoNum type="arabicPeriod"/>
            </a:pPr>
            <a:r>
              <a:rPr lang="en-US" sz="1600" dirty="0">
                <a:solidFill>
                  <a:srgbClr val="353535"/>
                </a:solidFill>
                <a:latin typeface="Calibri" panose="020F0502020204030204" pitchFamily="34" charset="0"/>
                <a:ea typeface="SimSun" panose="02010600030101010101" pitchFamily="2" charset="-122"/>
                <a:cs typeface="AppleSystemUIFont"/>
              </a:rPr>
              <a:t>Run it through linear regressions on CPC &amp; CTR (70% train; 30% test)</a:t>
            </a:r>
            <a:endParaRPr lang="en-US" sz="1600" dirty="0">
              <a:latin typeface="AppleSystemUIFont"/>
              <a:ea typeface="SimSun" panose="02010600030101010101" pitchFamily="2" charset="-122"/>
              <a:cs typeface="AppleSystemUIFont"/>
            </a:endParaRPr>
          </a:p>
          <a:p>
            <a:pPr marL="342900" lvl="0" indent="-342900">
              <a:buFont typeface="+mj-lt"/>
              <a:buAutoNum type="arabicPeriod"/>
            </a:pPr>
            <a:r>
              <a:rPr lang="en-US" sz="1600" dirty="0">
                <a:solidFill>
                  <a:srgbClr val="353535"/>
                </a:solidFill>
                <a:latin typeface="Calibri" panose="020F0502020204030204" pitchFamily="34" charset="0"/>
                <a:ea typeface="SimSun" panose="02010600030101010101" pitchFamily="2" charset="-122"/>
                <a:cs typeface="AppleSystemUIFont"/>
              </a:rPr>
              <a:t>Pick a set of feature numbers that seem to work</a:t>
            </a:r>
            <a:endParaRPr lang="en-US" sz="1600" dirty="0">
              <a:latin typeface="AppleSystemUIFont"/>
              <a:ea typeface="SimSun" panose="02010600030101010101" pitchFamily="2" charset="-122"/>
              <a:cs typeface="AppleSystemUIFont"/>
            </a:endParaRPr>
          </a:p>
          <a:p>
            <a:pPr marL="342900" lvl="0" indent="-342900">
              <a:buFont typeface="+mj-lt"/>
              <a:buAutoNum type="arabicPeriod"/>
            </a:pPr>
            <a:r>
              <a:rPr lang="en-US" sz="1600" dirty="0">
                <a:solidFill>
                  <a:srgbClr val="353535"/>
                </a:solidFill>
                <a:latin typeface="Calibri" panose="020F0502020204030204" pitchFamily="34" charset="0"/>
                <a:ea typeface="SimSun" panose="02010600030101010101" pitchFamily="2" charset="-122"/>
                <a:cs typeface="AppleSystemUIFont"/>
              </a:rPr>
              <a:t>Use this subset of features in Mixed Input Model  </a:t>
            </a:r>
            <a:endParaRPr lang="en-US" sz="1600" dirty="0">
              <a:effectLst/>
              <a:latin typeface="AppleSystemUIFont"/>
              <a:ea typeface="SimSun" panose="02010600030101010101" pitchFamily="2" charset="-122"/>
              <a:cs typeface="AppleSystemUIFont"/>
            </a:endParaRPr>
          </a:p>
        </p:txBody>
      </p:sp>
    </p:spTree>
    <p:extLst>
      <p:ext uri="{BB962C8B-B14F-4D97-AF65-F5344CB8AC3E}">
        <p14:creationId xmlns:p14="http://schemas.microsoft.com/office/powerpoint/2010/main" val="764656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46FAFE-D1F4-4495-ABF3-26AC3C84D0FD}"/>
              </a:ext>
            </a:extLst>
          </p:cNvPr>
          <p:cNvSpPr/>
          <p:nvPr/>
        </p:nvSpPr>
        <p:spPr>
          <a:xfrm>
            <a:off x="7848601" y="3867609"/>
            <a:ext cx="3490684" cy="1569660"/>
          </a:xfrm>
          <a:prstGeom prst="rect">
            <a:avLst/>
          </a:prstGeom>
        </p:spPr>
        <p:txBody>
          <a:bodyPr wrap="square">
            <a:spAutoFit/>
          </a:bodyPr>
          <a:lstStyle/>
          <a:p>
            <a:pPr algn="ctr"/>
            <a:r>
              <a:rPr lang="en-US" sz="2000" b="1" dirty="0"/>
              <a:t>Predict a close enough Cost-Per-Click (CPC) / Click-Through-Rate (CTR)</a:t>
            </a:r>
          </a:p>
          <a:p>
            <a:pPr algn="ctr"/>
            <a:br>
              <a:rPr lang="en-US" sz="1200" dirty="0"/>
            </a:br>
            <a:r>
              <a:rPr lang="en-US" sz="1200" dirty="0"/>
              <a:t>The final output of this system. We define “close enough” as 70% to 80% of the actual CPC/CTR</a:t>
            </a:r>
            <a:endParaRPr lang="en-SG" sz="1200" dirty="0"/>
          </a:p>
        </p:txBody>
      </p:sp>
      <p:sp>
        <p:nvSpPr>
          <p:cNvPr id="7" name="Rectangle 6">
            <a:extLst>
              <a:ext uri="{FF2B5EF4-FFF2-40B4-BE49-F238E27FC236}">
                <a16:creationId xmlns:a16="http://schemas.microsoft.com/office/drawing/2014/main" id="{9128B538-963C-4542-BA96-8D3D25AE41B3}"/>
              </a:ext>
            </a:extLst>
          </p:cNvPr>
          <p:cNvSpPr/>
          <p:nvPr/>
        </p:nvSpPr>
        <p:spPr>
          <a:xfrm>
            <a:off x="810985" y="3867609"/>
            <a:ext cx="3410857" cy="1446550"/>
          </a:xfrm>
          <a:prstGeom prst="rect">
            <a:avLst/>
          </a:prstGeom>
        </p:spPr>
        <p:txBody>
          <a:bodyPr wrap="square">
            <a:spAutoFit/>
          </a:bodyPr>
          <a:lstStyle/>
          <a:p>
            <a:pPr lvl="0" algn="ctr"/>
            <a:r>
              <a:rPr lang="en-US" sz="2000" b="1" dirty="0"/>
              <a:t>Extract &amp; transform past data from social media platforms</a:t>
            </a:r>
          </a:p>
          <a:p>
            <a:pPr lvl="0" algn="ctr"/>
            <a:br>
              <a:rPr lang="en-US" sz="1200" b="1" dirty="0"/>
            </a:br>
            <a:r>
              <a:rPr lang="en-US" sz="1200" dirty="0"/>
              <a:t>Ads and ad performance data is contained on social media platforms. They are our data source for this system. </a:t>
            </a:r>
            <a:endParaRPr lang="en-SG" sz="1200" dirty="0"/>
          </a:p>
        </p:txBody>
      </p:sp>
      <p:sp>
        <p:nvSpPr>
          <p:cNvPr id="8" name="Rectangle 7">
            <a:extLst>
              <a:ext uri="{FF2B5EF4-FFF2-40B4-BE49-F238E27FC236}">
                <a16:creationId xmlns:a16="http://schemas.microsoft.com/office/drawing/2014/main" id="{192655FF-1FDD-44F4-A88B-E033B0C1C836}"/>
              </a:ext>
            </a:extLst>
          </p:cNvPr>
          <p:cNvSpPr/>
          <p:nvPr/>
        </p:nvSpPr>
        <p:spPr>
          <a:xfrm>
            <a:off x="4796062" y="3766764"/>
            <a:ext cx="2706009" cy="2000548"/>
          </a:xfrm>
          <a:prstGeom prst="rect">
            <a:avLst/>
          </a:prstGeom>
        </p:spPr>
        <p:txBody>
          <a:bodyPr wrap="square">
            <a:spAutoFit/>
          </a:bodyPr>
          <a:lstStyle/>
          <a:p>
            <a:pPr lvl="0" algn="ctr"/>
            <a:r>
              <a:rPr lang="en-US" sz="2000" b="1" dirty="0"/>
              <a:t>Extract ad features for prediction use </a:t>
            </a:r>
          </a:p>
          <a:p>
            <a:pPr lvl="0" algn="ctr"/>
            <a:br>
              <a:rPr lang="en-US" sz="1200" dirty="0"/>
            </a:br>
            <a:r>
              <a:rPr lang="en-US" sz="1200" dirty="0"/>
              <a:t>“Recognize" image elements and text in the ad. Image elements could be people, car, etc. These elements are then used – in conjunction with ad performance data – to train the system and predict on new ads. </a:t>
            </a:r>
            <a:endParaRPr lang="en-SG" sz="1200" dirty="0"/>
          </a:p>
        </p:txBody>
      </p:sp>
      <p:pic>
        <p:nvPicPr>
          <p:cNvPr id="9" name="Picture 8">
            <a:extLst>
              <a:ext uri="{FF2B5EF4-FFF2-40B4-BE49-F238E27FC236}">
                <a16:creationId xmlns:a16="http://schemas.microsoft.com/office/drawing/2014/main" id="{D9C92529-3BC3-4468-90D3-4F1A16A17929}"/>
              </a:ext>
            </a:extLst>
          </p:cNvPr>
          <p:cNvPicPr>
            <a:picLocks noChangeAspect="1"/>
          </p:cNvPicPr>
          <p:nvPr/>
        </p:nvPicPr>
        <p:blipFill rotWithShape="1">
          <a:blip r:embed="rId2"/>
          <a:srcRect t="36222" b="36222"/>
          <a:stretch/>
        </p:blipFill>
        <p:spPr>
          <a:xfrm>
            <a:off x="453344" y="1989694"/>
            <a:ext cx="11285311" cy="1645298"/>
          </a:xfrm>
          <a:prstGeom prst="rect">
            <a:avLst/>
          </a:prstGeom>
        </p:spPr>
      </p:pic>
      <p:sp>
        <p:nvSpPr>
          <p:cNvPr id="10" name="Right Brace 9">
            <a:extLst>
              <a:ext uri="{FF2B5EF4-FFF2-40B4-BE49-F238E27FC236}">
                <a16:creationId xmlns:a16="http://schemas.microsoft.com/office/drawing/2014/main" id="{D180B3D7-C32B-4EA9-97B6-4A2F48A62685}"/>
              </a:ext>
            </a:extLst>
          </p:cNvPr>
          <p:cNvSpPr/>
          <p:nvPr/>
        </p:nvSpPr>
        <p:spPr>
          <a:xfrm rot="5400000">
            <a:off x="2450529" y="1763820"/>
            <a:ext cx="131771" cy="3878943"/>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Right Brace 10">
            <a:extLst>
              <a:ext uri="{FF2B5EF4-FFF2-40B4-BE49-F238E27FC236}">
                <a16:creationId xmlns:a16="http://schemas.microsoft.com/office/drawing/2014/main" id="{5227E082-A01F-4C1F-9AC1-2F274598F9DB}"/>
              </a:ext>
            </a:extLst>
          </p:cNvPr>
          <p:cNvSpPr/>
          <p:nvPr/>
        </p:nvSpPr>
        <p:spPr>
          <a:xfrm rot="5400000">
            <a:off x="6093161" y="2400941"/>
            <a:ext cx="131772" cy="2599874"/>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ight Brace 11">
            <a:extLst>
              <a:ext uri="{FF2B5EF4-FFF2-40B4-BE49-F238E27FC236}">
                <a16:creationId xmlns:a16="http://schemas.microsoft.com/office/drawing/2014/main" id="{DA799DF4-7EA9-48E5-94B2-4502B4C1B769}"/>
              </a:ext>
            </a:extLst>
          </p:cNvPr>
          <p:cNvSpPr/>
          <p:nvPr/>
        </p:nvSpPr>
        <p:spPr>
          <a:xfrm rot="5400000">
            <a:off x="9528057" y="1845464"/>
            <a:ext cx="131772" cy="3715655"/>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3" name="TextBox 12">
            <a:extLst>
              <a:ext uri="{FF2B5EF4-FFF2-40B4-BE49-F238E27FC236}">
                <a16:creationId xmlns:a16="http://schemas.microsoft.com/office/drawing/2014/main" id="{D5483137-2F22-41D0-88F3-C5AB96739F38}"/>
              </a:ext>
            </a:extLst>
          </p:cNvPr>
          <p:cNvSpPr txBox="1"/>
          <p:nvPr/>
        </p:nvSpPr>
        <p:spPr>
          <a:xfrm>
            <a:off x="7900987" y="2964943"/>
            <a:ext cx="1226618" cy="415498"/>
          </a:xfrm>
          <a:prstGeom prst="rect">
            <a:avLst/>
          </a:prstGeom>
          <a:noFill/>
        </p:spPr>
        <p:txBody>
          <a:bodyPr wrap="none" rtlCol="0">
            <a:spAutoFit/>
          </a:bodyPr>
          <a:lstStyle/>
          <a:p>
            <a:pPr marL="171450" indent="-171450">
              <a:buFont typeface="Arial" panose="020B0604020202020204" pitchFamily="34" charset="0"/>
              <a:buChar char="•"/>
            </a:pPr>
            <a:r>
              <a:rPr lang="en-AU" sz="1050" dirty="0"/>
              <a:t>SVM</a:t>
            </a:r>
          </a:p>
          <a:p>
            <a:pPr marL="171450" indent="-171450">
              <a:buFont typeface="Arial" panose="020B0604020202020204" pitchFamily="34" charset="0"/>
              <a:buChar char="•"/>
            </a:pPr>
            <a:r>
              <a:rPr lang="en-AU" sz="1050" dirty="0"/>
              <a:t>Neural Network</a:t>
            </a:r>
            <a:endParaRPr lang="en-SG" sz="1050" dirty="0"/>
          </a:p>
        </p:txBody>
      </p:sp>
    </p:spTree>
    <p:extLst>
      <p:ext uri="{BB962C8B-B14F-4D97-AF65-F5344CB8AC3E}">
        <p14:creationId xmlns:p14="http://schemas.microsoft.com/office/powerpoint/2010/main" val="3678690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5ED856C-ECD0-47A3-BF68-4CAA6C10822B}"/>
              </a:ext>
            </a:extLst>
          </p:cNvPr>
          <p:cNvPicPr>
            <a:picLocks noChangeAspect="1"/>
          </p:cNvPicPr>
          <p:nvPr/>
        </p:nvPicPr>
        <p:blipFill rotWithShape="1">
          <a:blip r:embed="rId4"/>
          <a:srcRect r="3855" b="21086"/>
          <a:stretch/>
        </p:blipFill>
        <p:spPr>
          <a:xfrm>
            <a:off x="2768796" y="4426413"/>
            <a:ext cx="6654399" cy="1170281"/>
          </a:xfrm>
          <a:prstGeom prst="rect">
            <a:avLst/>
          </a:prstGeom>
          <a:ln>
            <a:solidFill>
              <a:schemeClr val="tx1"/>
            </a:solidFill>
          </a:ln>
        </p:spPr>
      </p:pic>
      <p:sp>
        <p:nvSpPr>
          <p:cNvPr id="5" name="Rectangle 4">
            <a:extLst>
              <a:ext uri="{FF2B5EF4-FFF2-40B4-BE49-F238E27FC236}">
                <a16:creationId xmlns:a16="http://schemas.microsoft.com/office/drawing/2014/main" id="{E13FADDA-6E1B-484D-B5A4-E23C9FC2B471}"/>
              </a:ext>
            </a:extLst>
          </p:cNvPr>
          <p:cNvSpPr/>
          <p:nvPr/>
        </p:nvSpPr>
        <p:spPr>
          <a:xfrm>
            <a:off x="3971280" y="2315863"/>
            <a:ext cx="4249433" cy="369332"/>
          </a:xfrm>
          <a:prstGeom prst="rect">
            <a:avLst/>
          </a:prstGeom>
        </p:spPr>
        <p:txBody>
          <a:bodyPr wrap="none">
            <a:spAutoFit/>
          </a:bodyPr>
          <a:lstStyle/>
          <a:p>
            <a:r>
              <a:rPr lang="en-US" dirty="0">
                <a:latin typeface="Calibri" panose="020F0502020204030204" pitchFamily="34" charset="0"/>
                <a:ea typeface="SimSun" panose="02010600030101010101" pitchFamily="2" charset="-122"/>
                <a:cs typeface="Times New Roman" panose="02020603050405020304" pitchFamily="18" charset="0"/>
              </a:rPr>
              <a:t>How much reduction is considered “good”?</a:t>
            </a:r>
            <a:endParaRPr lang="en-US" dirty="0"/>
          </a:p>
        </p:txBody>
      </p:sp>
      <p:sp>
        <p:nvSpPr>
          <p:cNvPr id="2" name="Rectangle 1">
            <a:extLst>
              <a:ext uri="{FF2B5EF4-FFF2-40B4-BE49-F238E27FC236}">
                <a16:creationId xmlns:a16="http://schemas.microsoft.com/office/drawing/2014/main" id="{0EA3AF2E-99E9-4FFE-B46C-84FB3691C753}"/>
              </a:ext>
            </a:extLst>
          </p:cNvPr>
          <p:cNvSpPr/>
          <p:nvPr/>
        </p:nvSpPr>
        <p:spPr>
          <a:xfrm>
            <a:off x="838200" y="6036857"/>
            <a:ext cx="11544300" cy="369332"/>
          </a:xfrm>
          <a:prstGeom prst="rect">
            <a:avLst/>
          </a:prstGeom>
        </p:spPr>
        <p:txBody>
          <a:bodyPr wrap="square">
            <a:spAutoFit/>
          </a:bodyPr>
          <a:lstStyle/>
          <a:p>
            <a:pPr algn="ctr"/>
            <a:r>
              <a:rPr lang="en-US" dirty="0">
                <a:solidFill>
                  <a:srgbClr val="353535"/>
                </a:solidFill>
                <a:cs typeface="Calibri" panose="020F0502020204030204" pitchFamily="34" charset="0"/>
              </a:rPr>
              <a:t>Results suggest that we should focus on fewer than 59 Interest Hashed Features &amp; 28 Work Hashed Features </a:t>
            </a:r>
            <a:endParaRPr lang="en-US" dirty="0">
              <a:effectLst/>
            </a:endParaRPr>
          </a:p>
        </p:txBody>
      </p:sp>
      <p:sp>
        <p:nvSpPr>
          <p:cNvPr id="8" name="Rectangle 7">
            <a:extLst>
              <a:ext uri="{FF2B5EF4-FFF2-40B4-BE49-F238E27FC236}">
                <a16:creationId xmlns:a16="http://schemas.microsoft.com/office/drawing/2014/main" id="{7792DBE8-9C71-4A61-9C04-6A562DE38BBD}"/>
              </a:ext>
            </a:extLst>
          </p:cNvPr>
          <p:cNvSpPr/>
          <p:nvPr/>
        </p:nvSpPr>
        <p:spPr>
          <a:xfrm>
            <a:off x="5287378" y="1739128"/>
            <a:ext cx="1617238" cy="369332"/>
          </a:xfrm>
          <a:prstGeom prst="rect">
            <a:avLst/>
          </a:prstGeom>
          <a:solidFill>
            <a:schemeClr val="accent4">
              <a:lumMod val="40000"/>
              <a:lumOff val="60000"/>
            </a:schemeClr>
          </a:solidFill>
        </p:spPr>
        <p:txBody>
          <a:bodyPr wrap="none">
            <a:spAutoFit/>
          </a:bodyPr>
          <a:lstStyle/>
          <a:p>
            <a:r>
              <a:rPr lang="en-US" dirty="0">
                <a:latin typeface="Calibri" panose="020F0502020204030204" pitchFamily="34" charset="0"/>
                <a:ea typeface="SimSun" panose="02010600030101010101" pitchFamily="2" charset="-122"/>
                <a:cs typeface="Times New Roman" panose="02020603050405020304" pitchFamily="18" charset="0"/>
              </a:rPr>
              <a:t>Feature Hasher</a:t>
            </a:r>
            <a:endParaRPr lang="en-US" dirty="0"/>
          </a:p>
        </p:txBody>
      </p:sp>
      <p:sp>
        <p:nvSpPr>
          <p:cNvPr id="10" name="Rectangle 9">
            <a:extLst>
              <a:ext uri="{FF2B5EF4-FFF2-40B4-BE49-F238E27FC236}">
                <a16:creationId xmlns:a16="http://schemas.microsoft.com/office/drawing/2014/main" id="{A8BCBE28-B1FE-4FB0-BFA4-3A9B2188A1A0}"/>
              </a:ext>
            </a:extLst>
          </p:cNvPr>
          <p:cNvSpPr/>
          <p:nvPr/>
        </p:nvSpPr>
        <p:spPr>
          <a:xfrm>
            <a:off x="2920206" y="2909033"/>
            <a:ext cx="7239000" cy="1077218"/>
          </a:xfrm>
          <a:prstGeom prst="rect">
            <a:avLst/>
          </a:prstGeom>
        </p:spPr>
        <p:txBody>
          <a:bodyPr wrap="square">
            <a:spAutoFit/>
          </a:bodyPr>
          <a:lstStyle/>
          <a:p>
            <a:pPr marL="342900" lvl="0" indent="-342900">
              <a:buFont typeface="+mj-lt"/>
              <a:buAutoNum type="arabicPeriod"/>
            </a:pPr>
            <a:r>
              <a:rPr lang="en-US" sz="1600" dirty="0">
                <a:solidFill>
                  <a:srgbClr val="353535"/>
                </a:solidFill>
                <a:latin typeface="Calibri" panose="020F0502020204030204" pitchFamily="34" charset="0"/>
                <a:ea typeface="SimSun" panose="02010600030101010101" pitchFamily="2" charset="-122"/>
                <a:cs typeface="AppleSystemUIFont"/>
              </a:rPr>
              <a:t>Create a list of features for both Interest &amp; Work positions [min= 1; max = N/2]</a:t>
            </a:r>
            <a:endParaRPr lang="en-US" sz="1600" dirty="0">
              <a:latin typeface="AppleSystemUIFont"/>
              <a:ea typeface="SimSun" panose="02010600030101010101" pitchFamily="2" charset="-122"/>
              <a:cs typeface="AppleSystemUIFont"/>
            </a:endParaRPr>
          </a:p>
          <a:p>
            <a:pPr marL="342900" lvl="0" indent="-342900">
              <a:buFont typeface="+mj-lt"/>
              <a:buAutoNum type="arabicPeriod"/>
            </a:pPr>
            <a:r>
              <a:rPr lang="en-US" sz="1600" dirty="0">
                <a:solidFill>
                  <a:srgbClr val="353535"/>
                </a:solidFill>
                <a:latin typeface="Calibri" panose="020F0502020204030204" pitchFamily="34" charset="0"/>
                <a:ea typeface="SimSun" panose="02010600030101010101" pitchFamily="2" charset="-122"/>
                <a:cs typeface="AppleSystemUIFont"/>
              </a:rPr>
              <a:t>Run it through linear regressions on CPC &amp; CTR (70% train; 30% test)</a:t>
            </a:r>
            <a:endParaRPr lang="en-US" sz="1600" dirty="0">
              <a:latin typeface="AppleSystemUIFont"/>
              <a:ea typeface="SimSun" panose="02010600030101010101" pitchFamily="2" charset="-122"/>
              <a:cs typeface="AppleSystemUIFont"/>
            </a:endParaRPr>
          </a:p>
          <a:p>
            <a:pPr marL="342900" lvl="0" indent="-342900">
              <a:buFont typeface="+mj-lt"/>
              <a:buAutoNum type="arabicPeriod"/>
            </a:pPr>
            <a:r>
              <a:rPr lang="en-US" sz="1600" dirty="0">
                <a:solidFill>
                  <a:srgbClr val="353535"/>
                </a:solidFill>
                <a:latin typeface="Calibri" panose="020F0502020204030204" pitchFamily="34" charset="0"/>
                <a:ea typeface="SimSun" panose="02010600030101010101" pitchFamily="2" charset="-122"/>
                <a:cs typeface="AppleSystemUIFont"/>
              </a:rPr>
              <a:t>Pick a set of feature numbers that seem to work</a:t>
            </a:r>
            <a:endParaRPr lang="en-US" sz="1600" dirty="0">
              <a:latin typeface="AppleSystemUIFont"/>
              <a:ea typeface="SimSun" panose="02010600030101010101" pitchFamily="2" charset="-122"/>
              <a:cs typeface="AppleSystemUIFont"/>
            </a:endParaRPr>
          </a:p>
          <a:p>
            <a:pPr marL="342900" lvl="0" indent="-342900">
              <a:buFont typeface="+mj-lt"/>
              <a:buAutoNum type="arabicPeriod"/>
            </a:pPr>
            <a:r>
              <a:rPr lang="en-US" sz="1600" dirty="0">
                <a:solidFill>
                  <a:srgbClr val="353535"/>
                </a:solidFill>
                <a:latin typeface="Calibri" panose="020F0502020204030204" pitchFamily="34" charset="0"/>
                <a:ea typeface="SimSun" panose="02010600030101010101" pitchFamily="2" charset="-122"/>
                <a:cs typeface="AppleSystemUIFont"/>
              </a:rPr>
              <a:t>Use this subset of features in Mixed Input Model  </a:t>
            </a:r>
            <a:endParaRPr lang="en-US" sz="1600" dirty="0">
              <a:effectLst/>
              <a:latin typeface="AppleSystemUIFont"/>
              <a:ea typeface="SimSun" panose="02010600030101010101" pitchFamily="2" charset="-122"/>
              <a:cs typeface="AppleSystemUIFont"/>
            </a:endParaRPr>
          </a:p>
        </p:txBody>
      </p:sp>
    </p:spTree>
    <p:extLst>
      <p:ext uri="{BB962C8B-B14F-4D97-AF65-F5344CB8AC3E}">
        <p14:creationId xmlns:p14="http://schemas.microsoft.com/office/powerpoint/2010/main" val="3119911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3EDECE-198A-43BD-BCF7-DD8BA0A6CC0B}"/>
              </a:ext>
            </a:extLst>
          </p:cNvPr>
          <p:cNvPicPr/>
          <p:nvPr/>
        </p:nvPicPr>
        <p:blipFill rotWithShape="1">
          <a:blip r:embed="rId4"/>
          <a:srcRect l="13178" t="8428" r="3472" b="13105"/>
          <a:stretch/>
        </p:blipFill>
        <p:spPr bwMode="auto">
          <a:xfrm>
            <a:off x="2009695" y="1256935"/>
            <a:ext cx="8172609" cy="5108477"/>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85B4B620-F8E3-4217-8EFF-3EB9F50A20B0}"/>
              </a:ext>
            </a:extLst>
          </p:cNvPr>
          <p:cNvSpPr/>
          <p:nvPr/>
        </p:nvSpPr>
        <p:spPr>
          <a:xfrm>
            <a:off x="2890106" y="6365412"/>
            <a:ext cx="5962206" cy="307777"/>
          </a:xfrm>
          <a:prstGeom prst="rect">
            <a:avLst/>
          </a:prstGeom>
        </p:spPr>
        <p:txBody>
          <a:bodyPr wrap="square">
            <a:spAutoFit/>
          </a:bodyPr>
          <a:lstStyle/>
          <a:p>
            <a:pPr algn="ctr"/>
            <a:r>
              <a:rPr lang="en-US" sz="1400" b="1" dirty="0">
                <a:latin typeface="Arial" panose="020B0604020202020204" pitchFamily="34" charset="0"/>
              </a:rPr>
              <a:t>Linear Regression on Interests (Feature Hashed)</a:t>
            </a:r>
            <a:endParaRPr lang="en-SG" sz="1400" b="1" dirty="0">
              <a:latin typeface="Arial" panose="020B0604020202020204" pitchFamily="34" charset="0"/>
            </a:endParaRPr>
          </a:p>
        </p:txBody>
      </p:sp>
    </p:spTree>
    <p:extLst>
      <p:ext uri="{BB962C8B-B14F-4D97-AF65-F5344CB8AC3E}">
        <p14:creationId xmlns:p14="http://schemas.microsoft.com/office/powerpoint/2010/main" val="3950255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5B4B620-F8E3-4217-8EFF-3EB9F50A20B0}"/>
              </a:ext>
            </a:extLst>
          </p:cNvPr>
          <p:cNvSpPr/>
          <p:nvPr/>
        </p:nvSpPr>
        <p:spPr>
          <a:xfrm>
            <a:off x="2890106" y="6365412"/>
            <a:ext cx="5962206" cy="307777"/>
          </a:xfrm>
          <a:prstGeom prst="rect">
            <a:avLst/>
          </a:prstGeom>
        </p:spPr>
        <p:txBody>
          <a:bodyPr wrap="square">
            <a:spAutoFit/>
          </a:bodyPr>
          <a:lstStyle/>
          <a:p>
            <a:pPr algn="ctr"/>
            <a:r>
              <a:rPr lang="en-US" sz="1400" b="1" dirty="0">
                <a:latin typeface="Arial" panose="020B0604020202020204" pitchFamily="34" charset="0"/>
              </a:rPr>
              <a:t>Linear Regression on Work Positions (Feature Hashed)</a:t>
            </a:r>
            <a:endParaRPr lang="en-SG" sz="1400" b="1" dirty="0">
              <a:latin typeface="Arial" panose="020B0604020202020204" pitchFamily="34" charset="0"/>
            </a:endParaRPr>
          </a:p>
        </p:txBody>
      </p:sp>
      <p:pic>
        <p:nvPicPr>
          <p:cNvPr id="9" name="Picture 8">
            <a:extLst>
              <a:ext uri="{FF2B5EF4-FFF2-40B4-BE49-F238E27FC236}">
                <a16:creationId xmlns:a16="http://schemas.microsoft.com/office/drawing/2014/main" id="{05274A19-09B0-44C6-A22E-B692547FC11C}"/>
              </a:ext>
            </a:extLst>
          </p:cNvPr>
          <p:cNvPicPr/>
          <p:nvPr/>
        </p:nvPicPr>
        <p:blipFill rotWithShape="1">
          <a:blip r:embed="rId4"/>
          <a:srcRect l="13578" t="8729" r="2404" b="13307"/>
          <a:stretch/>
        </p:blipFill>
        <p:spPr bwMode="auto">
          <a:xfrm>
            <a:off x="2202472" y="1332705"/>
            <a:ext cx="8090390" cy="50327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1888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0AA86C4-82A8-4196-9F74-D68DABB60A5F}"/>
              </a:ext>
            </a:extLst>
          </p:cNvPr>
          <p:cNvSpPr/>
          <p:nvPr/>
        </p:nvSpPr>
        <p:spPr>
          <a:xfrm>
            <a:off x="1325599" y="2501128"/>
            <a:ext cx="2471702" cy="923330"/>
          </a:xfrm>
          <a:prstGeom prst="rect">
            <a:avLst/>
          </a:prstGeom>
          <a:solidFill>
            <a:schemeClr val="accent4">
              <a:lumMod val="40000"/>
              <a:lumOff val="60000"/>
            </a:schemeClr>
          </a:solidFill>
        </p:spPr>
        <p:txBody>
          <a:bodyPr wrap="square">
            <a:spAutoFit/>
          </a:bodyPr>
          <a:lstStyle/>
          <a:p>
            <a:pPr algn="ctr"/>
            <a:r>
              <a:rPr lang="en-US" dirty="0">
                <a:latin typeface="Calibri" panose="020F0502020204030204" pitchFamily="34" charset="0"/>
                <a:ea typeface="SimSun" panose="02010600030101010101" pitchFamily="2" charset="-122"/>
                <a:cs typeface="Times New Roman" panose="02020603050405020304" pitchFamily="18" charset="0"/>
              </a:rPr>
              <a:t>Would we do better if we combined our targeting parameters? </a:t>
            </a:r>
            <a:endParaRPr lang="en-US" dirty="0"/>
          </a:p>
        </p:txBody>
      </p:sp>
    </p:spTree>
    <p:extLst>
      <p:ext uri="{BB962C8B-B14F-4D97-AF65-F5344CB8AC3E}">
        <p14:creationId xmlns:p14="http://schemas.microsoft.com/office/powerpoint/2010/main" val="2399786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3D5011-79B2-4EC3-89C8-620F0FC0A6FD}"/>
              </a:ext>
            </a:extLst>
          </p:cNvPr>
          <p:cNvPicPr/>
          <p:nvPr/>
        </p:nvPicPr>
        <p:blipFill rotWithShape="1">
          <a:blip r:embed="rId3"/>
          <a:srcRect l="23612" t="14850" r="10427" b="8084"/>
          <a:stretch/>
        </p:blipFill>
        <p:spPr bwMode="auto">
          <a:xfrm>
            <a:off x="4103076" y="365125"/>
            <a:ext cx="7578969" cy="5911859"/>
          </a:xfrm>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5B4B620-F8E3-4217-8EFF-3EB9F50A20B0}"/>
              </a:ext>
            </a:extLst>
          </p:cNvPr>
          <p:cNvSpPr/>
          <p:nvPr/>
        </p:nvSpPr>
        <p:spPr>
          <a:xfrm>
            <a:off x="4655038" y="6258580"/>
            <a:ext cx="6475046" cy="523220"/>
          </a:xfrm>
          <a:prstGeom prst="rect">
            <a:avLst/>
          </a:prstGeom>
        </p:spPr>
        <p:txBody>
          <a:bodyPr wrap="square">
            <a:spAutoFit/>
          </a:bodyPr>
          <a:lstStyle/>
          <a:p>
            <a:pPr algn="ctr"/>
            <a:r>
              <a:rPr lang="en-US" sz="1400" b="1" dirty="0">
                <a:latin typeface="Arial" panose="020B0604020202020204" pitchFamily="34" charset="0"/>
              </a:rPr>
              <a:t>Linear Regression on Interests (FH) X Work (FH) X Countries (Not FH)</a:t>
            </a:r>
          </a:p>
          <a:p>
            <a:pPr algn="ctr"/>
            <a:r>
              <a:rPr lang="en-US" sz="1400" b="1" dirty="0">
                <a:latin typeface="Arial" panose="020B0604020202020204" pitchFamily="34" charset="0"/>
              </a:rPr>
              <a:t>FH = Feature Hashed</a:t>
            </a:r>
          </a:p>
        </p:txBody>
      </p:sp>
      <p:sp>
        <p:nvSpPr>
          <p:cNvPr id="9" name="Rectangle 8">
            <a:extLst>
              <a:ext uri="{FF2B5EF4-FFF2-40B4-BE49-F238E27FC236}">
                <a16:creationId xmlns:a16="http://schemas.microsoft.com/office/drawing/2014/main" id="{90AA86C4-82A8-4196-9F74-D68DABB60A5F}"/>
              </a:ext>
            </a:extLst>
          </p:cNvPr>
          <p:cNvSpPr/>
          <p:nvPr/>
        </p:nvSpPr>
        <p:spPr>
          <a:xfrm>
            <a:off x="1325599" y="2501128"/>
            <a:ext cx="2471702" cy="923330"/>
          </a:xfrm>
          <a:prstGeom prst="rect">
            <a:avLst/>
          </a:prstGeom>
          <a:solidFill>
            <a:schemeClr val="accent4">
              <a:lumMod val="40000"/>
              <a:lumOff val="60000"/>
            </a:schemeClr>
          </a:solidFill>
        </p:spPr>
        <p:txBody>
          <a:bodyPr wrap="square">
            <a:spAutoFit/>
          </a:bodyPr>
          <a:lstStyle/>
          <a:p>
            <a:pPr algn="ctr"/>
            <a:r>
              <a:rPr lang="en-US" dirty="0">
                <a:latin typeface="Calibri" panose="020F0502020204030204" pitchFamily="34" charset="0"/>
                <a:ea typeface="SimSun" panose="02010600030101010101" pitchFamily="2" charset="-122"/>
                <a:cs typeface="Times New Roman" panose="02020603050405020304" pitchFamily="18" charset="0"/>
              </a:rPr>
              <a:t>Would we do better if we combined our targeting parameters? </a:t>
            </a:r>
            <a:endParaRPr lang="en-US" dirty="0"/>
          </a:p>
        </p:txBody>
      </p:sp>
    </p:spTree>
    <p:extLst>
      <p:ext uri="{BB962C8B-B14F-4D97-AF65-F5344CB8AC3E}">
        <p14:creationId xmlns:p14="http://schemas.microsoft.com/office/powerpoint/2010/main" val="2122910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F180407-BFB0-4873-B2A6-D4D637D827FD}"/>
              </a:ext>
            </a:extLst>
          </p:cNvPr>
          <p:cNvPicPr>
            <a:picLocks noChangeAspect="1"/>
          </p:cNvPicPr>
          <p:nvPr/>
        </p:nvPicPr>
        <p:blipFill rotWithShape="1">
          <a:blip r:embed="rId4"/>
          <a:srcRect r="54426" b="9358"/>
          <a:stretch/>
        </p:blipFill>
        <p:spPr>
          <a:xfrm>
            <a:off x="2691825" y="1716019"/>
            <a:ext cx="3130062" cy="3378578"/>
          </a:xfrm>
          <a:prstGeom prst="rect">
            <a:avLst/>
          </a:prstGeom>
          <a:ln>
            <a:solidFill>
              <a:schemeClr val="tx1"/>
            </a:solidFill>
          </a:ln>
        </p:spPr>
      </p:pic>
      <p:pic>
        <p:nvPicPr>
          <p:cNvPr id="11" name="Picture 10">
            <a:extLst>
              <a:ext uri="{FF2B5EF4-FFF2-40B4-BE49-F238E27FC236}">
                <a16:creationId xmlns:a16="http://schemas.microsoft.com/office/drawing/2014/main" id="{F18060E5-AFEE-46CC-BB34-2158AE4C26E9}"/>
              </a:ext>
            </a:extLst>
          </p:cNvPr>
          <p:cNvPicPr>
            <a:picLocks noChangeAspect="1"/>
          </p:cNvPicPr>
          <p:nvPr/>
        </p:nvPicPr>
        <p:blipFill rotWithShape="1">
          <a:blip r:embed="rId5"/>
          <a:srcRect l="1" r="55664" b="9143"/>
          <a:stretch/>
        </p:blipFill>
        <p:spPr>
          <a:xfrm>
            <a:off x="6111630" y="1716019"/>
            <a:ext cx="3045070" cy="3378577"/>
          </a:xfrm>
          <a:prstGeom prst="rect">
            <a:avLst/>
          </a:prstGeom>
          <a:ln>
            <a:solidFill>
              <a:schemeClr val="tx1"/>
            </a:solidFill>
          </a:ln>
        </p:spPr>
      </p:pic>
      <p:sp>
        <p:nvSpPr>
          <p:cNvPr id="13" name="Rectangle 12">
            <a:extLst>
              <a:ext uri="{FF2B5EF4-FFF2-40B4-BE49-F238E27FC236}">
                <a16:creationId xmlns:a16="http://schemas.microsoft.com/office/drawing/2014/main" id="{9938D86A-E185-46C2-9E82-F61C51E9AC1E}"/>
              </a:ext>
            </a:extLst>
          </p:cNvPr>
          <p:cNvSpPr/>
          <p:nvPr/>
        </p:nvSpPr>
        <p:spPr>
          <a:xfrm>
            <a:off x="3123585" y="5391150"/>
            <a:ext cx="6096000" cy="584775"/>
          </a:xfrm>
          <a:prstGeom prst="rect">
            <a:avLst/>
          </a:prstGeom>
        </p:spPr>
        <p:txBody>
          <a:bodyPr>
            <a:spAutoFit/>
          </a:bodyPr>
          <a:lstStyle/>
          <a:p>
            <a:pPr algn="ctr"/>
            <a:r>
              <a:rPr lang="en-US" sz="1600" dirty="0"/>
              <a:t>Table: Linear Regression on Interests X Work (Feature Hashed) X Countries (Not Feature Hashed)</a:t>
            </a:r>
          </a:p>
        </p:txBody>
      </p:sp>
      <p:sp>
        <p:nvSpPr>
          <p:cNvPr id="8" name="TextBox 7">
            <a:extLst>
              <a:ext uri="{FF2B5EF4-FFF2-40B4-BE49-F238E27FC236}">
                <a16:creationId xmlns:a16="http://schemas.microsoft.com/office/drawing/2014/main" id="{EAF65A98-774C-4093-A982-DEACECEF5D14}"/>
              </a:ext>
            </a:extLst>
          </p:cNvPr>
          <p:cNvSpPr txBox="1"/>
          <p:nvPr/>
        </p:nvSpPr>
        <p:spPr>
          <a:xfrm>
            <a:off x="89095" y="3335215"/>
            <a:ext cx="1406770" cy="646331"/>
          </a:xfrm>
          <a:prstGeom prst="rect">
            <a:avLst/>
          </a:prstGeom>
          <a:noFill/>
        </p:spPr>
        <p:txBody>
          <a:bodyPr wrap="square" rtlCol="0">
            <a:spAutoFit/>
          </a:bodyPr>
          <a:lstStyle/>
          <a:p>
            <a:r>
              <a:rPr lang="en-AU" b="1" dirty="0"/>
              <a:t>Linear Regression</a:t>
            </a:r>
            <a:endParaRPr lang="en-SG" b="1" dirty="0"/>
          </a:p>
        </p:txBody>
      </p:sp>
    </p:spTree>
    <p:extLst>
      <p:ext uri="{BB962C8B-B14F-4D97-AF65-F5344CB8AC3E}">
        <p14:creationId xmlns:p14="http://schemas.microsoft.com/office/powerpoint/2010/main" val="731180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Liang\AppData\Local\Microsoft\Windows\INetCache\Content.MSO\720AF2D6.tmp">
            <a:extLst>
              <a:ext uri="{FF2B5EF4-FFF2-40B4-BE49-F238E27FC236}">
                <a16:creationId xmlns:a16="http://schemas.microsoft.com/office/drawing/2014/main" id="{C3470F93-0B2C-464F-A548-CA30F5D0672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844131" y="2380439"/>
            <a:ext cx="4503738" cy="3168411"/>
          </a:xfrm>
          <a:prstGeom prst="rect">
            <a:avLst/>
          </a:prstGeom>
          <a:noFill/>
          <a:ln>
            <a:noFill/>
          </a:ln>
        </p:spPr>
      </p:pic>
      <p:sp>
        <p:nvSpPr>
          <p:cNvPr id="2" name="Rectangle 1">
            <a:extLst>
              <a:ext uri="{FF2B5EF4-FFF2-40B4-BE49-F238E27FC236}">
                <a16:creationId xmlns:a16="http://schemas.microsoft.com/office/drawing/2014/main" id="{EBA9D3AC-B311-419F-8897-421F92633E47}"/>
              </a:ext>
            </a:extLst>
          </p:cNvPr>
          <p:cNvSpPr/>
          <p:nvPr/>
        </p:nvSpPr>
        <p:spPr>
          <a:xfrm>
            <a:off x="4435802" y="1760713"/>
            <a:ext cx="3320396" cy="375552"/>
          </a:xfrm>
          <a:prstGeom prst="rect">
            <a:avLst/>
          </a:prstGeom>
        </p:spPr>
        <p:txBody>
          <a:bodyPr wrap="none">
            <a:spAutoFit/>
          </a:bodyPr>
          <a:lstStyle/>
          <a:p>
            <a:pPr>
              <a:lnSpc>
                <a:spcPct val="107000"/>
              </a:lnSpc>
              <a:spcAft>
                <a:spcPts val="800"/>
              </a:spcAft>
            </a:pPr>
            <a:r>
              <a:rPr lang="en-US" b="1" dirty="0">
                <a:solidFill>
                  <a:srgbClr val="353535"/>
                </a:solidFill>
                <a:latin typeface="Calibri" panose="020F0502020204030204" pitchFamily="34" charset="0"/>
                <a:ea typeface="SimSun" panose="02010600030101010101" pitchFamily="2" charset="-122"/>
                <a:cs typeface="Calibri" panose="020F0502020204030204" pitchFamily="34" charset="0"/>
              </a:rPr>
              <a:t>Categorize-and-Cluster with KNN</a:t>
            </a:r>
          </a:p>
        </p:txBody>
      </p:sp>
      <p:sp>
        <p:nvSpPr>
          <p:cNvPr id="3" name="Rectangle 2">
            <a:extLst>
              <a:ext uri="{FF2B5EF4-FFF2-40B4-BE49-F238E27FC236}">
                <a16:creationId xmlns:a16="http://schemas.microsoft.com/office/drawing/2014/main" id="{643715B0-ED6A-470A-9CBF-E920B65EB3A1}"/>
              </a:ext>
            </a:extLst>
          </p:cNvPr>
          <p:cNvSpPr/>
          <p:nvPr/>
        </p:nvSpPr>
        <p:spPr>
          <a:xfrm>
            <a:off x="2214395" y="5793024"/>
            <a:ext cx="8479005" cy="375552"/>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SimSun" panose="02010600030101010101" pitchFamily="2" charset="-122"/>
                <a:cs typeface="Calibri" panose="020F0502020204030204" pitchFamily="34" charset="0"/>
              </a:rPr>
              <a:t>Running these clusters through the Linear Regressor gave an </a:t>
            </a:r>
            <a:r>
              <a:rPr lang="en-US" b="1" dirty="0">
                <a:latin typeface="Calibri" panose="020F0502020204030204" pitchFamily="34" charset="0"/>
                <a:ea typeface="SimSun" panose="02010600030101010101" pitchFamily="2" charset="-122"/>
                <a:cs typeface="Calibri" panose="020F0502020204030204" pitchFamily="34" charset="0"/>
              </a:rPr>
              <a:t>R Squared value: </a:t>
            </a:r>
            <a:r>
              <a:rPr lang="en-US" dirty="0">
                <a:latin typeface="Calibri" panose="020F0502020204030204" pitchFamily="34" charset="0"/>
                <a:ea typeface="SimSun" panose="02010600030101010101" pitchFamily="2" charset="-122"/>
                <a:cs typeface="Calibri" panose="020F0502020204030204" pitchFamily="34" charset="0"/>
              </a:rPr>
              <a:t>0.1703.</a:t>
            </a:r>
            <a:endParaRPr lang="en-US"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67561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A9D3AC-B311-419F-8897-421F92633E47}"/>
              </a:ext>
            </a:extLst>
          </p:cNvPr>
          <p:cNvSpPr/>
          <p:nvPr/>
        </p:nvSpPr>
        <p:spPr>
          <a:xfrm>
            <a:off x="2227095" y="2044682"/>
            <a:ext cx="1979453" cy="375552"/>
          </a:xfrm>
          <a:prstGeom prst="rect">
            <a:avLst/>
          </a:prstGeom>
        </p:spPr>
        <p:txBody>
          <a:bodyPr wrap="square">
            <a:spAutoFit/>
          </a:bodyPr>
          <a:lstStyle/>
          <a:p>
            <a:pPr>
              <a:lnSpc>
                <a:spcPct val="107000"/>
              </a:lnSpc>
              <a:spcAft>
                <a:spcPts val="800"/>
              </a:spcAft>
            </a:pPr>
            <a:r>
              <a:rPr lang="en-US" b="1" dirty="0">
                <a:solidFill>
                  <a:srgbClr val="353535"/>
                </a:solidFill>
                <a:latin typeface="Calibri" panose="020F0502020204030204" pitchFamily="34" charset="0"/>
                <a:ea typeface="SimSun" panose="02010600030101010101" pitchFamily="2" charset="-122"/>
                <a:cs typeface="Calibri" panose="020F0502020204030204" pitchFamily="34" charset="0"/>
              </a:rPr>
              <a:t>PCA (In Progress…)</a:t>
            </a:r>
          </a:p>
        </p:txBody>
      </p:sp>
      <p:sp>
        <p:nvSpPr>
          <p:cNvPr id="5" name="Rectangle 4">
            <a:extLst>
              <a:ext uri="{FF2B5EF4-FFF2-40B4-BE49-F238E27FC236}">
                <a16:creationId xmlns:a16="http://schemas.microsoft.com/office/drawing/2014/main" id="{ADBF386D-139C-43BF-B57B-D1E0AEFACEE9}"/>
              </a:ext>
            </a:extLst>
          </p:cNvPr>
          <p:cNvSpPr/>
          <p:nvPr/>
        </p:nvSpPr>
        <p:spPr>
          <a:xfrm>
            <a:off x="4762500" y="1825859"/>
            <a:ext cx="6591300" cy="954107"/>
          </a:xfrm>
          <a:prstGeom prst="rect">
            <a:avLst/>
          </a:prstGeom>
        </p:spPr>
        <p:txBody>
          <a:bodyPr wrap="square">
            <a:spAutoFit/>
          </a:bodyPr>
          <a:lstStyle/>
          <a:p>
            <a:r>
              <a:rPr lang="en-US" sz="1400" b="1" dirty="0">
                <a:solidFill>
                  <a:srgbClr val="353535"/>
                </a:solidFill>
                <a:cs typeface="Calibri" panose="020F0502020204030204" pitchFamily="34" charset="0"/>
              </a:rPr>
              <a:t>1:</a:t>
            </a:r>
            <a:r>
              <a:rPr lang="en-US" sz="1400" dirty="0">
                <a:solidFill>
                  <a:srgbClr val="353535"/>
                </a:solidFill>
                <a:cs typeface="Calibri" panose="020F0502020204030204" pitchFamily="34" charset="0"/>
              </a:rPr>
              <a:t> Interest, Work, or Countries (3)</a:t>
            </a:r>
            <a:endParaRPr lang="en-US" sz="1400" dirty="0"/>
          </a:p>
          <a:p>
            <a:r>
              <a:rPr lang="en-US" sz="1400" b="1" dirty="0">
                <a:solidFill>
                  <a:srgbClr val="353535"/>
                </a:solidFill>
                <a:cs typeface="Calibri" panose="020F0502020204030204" pitchFamily="34" charset="0"/>
              </a:rPr>
              <a:t>2: </a:t>
            </a:r>
            <a:r>
              <a:rPr lang="en-US" sz="1400" dirty="0">
                <a:solidFill>
                  <a:srgbClr val="353535"/>
                </a:solidFill>
                <a:cs typeface="Calibri" panose="020F0502020204030204" pitchFamily="34" charset="0"/>
              </a:rPr>
              <a:t>Interest and Work, or Interest and Countries, or Work and Countries (3)</a:t>
            </a:r>
            <a:endParaRPr lang="en-US" sz="1400" dirty="0"/>
          </a:p>
          <a:p>
            <a:r>
              <a:rPr lang="en-US" sz="1400" b="1" dirty="0">
                <a:solidFill>
                  <a:srgbClr val="353535"/>
                </a:solidFill>
                <a:cs typeface="Calibri" panose="020F0502020204030204" pitchFamily="34" charset="0"/>
              </a:rPr>
              <a:t>3</a:t>
            </a:r>
            <a:r>
              <a:rPr lang="en-US" sz="1400" dirty="0">
                <a:solidFill>
                  <a:srgbClr val="353535"/>
                </a:solidFill>
                <a:cs typeface="Calibri" panose="020F0502020204030204" pitchFamily="34" charset="0"/>
              </a:rPr>
              <a:t>: Interest, Work, and Countries (1)</a:t>
            </a:r>
            <a:endParaRPr lang="en-US" sz="1400" dirty="0"/>
          </a:p>
          <a:p>
            <a:r>
              <a:rPr lang="en-US" sz="1400" dirty="0">
                <a:solidFill>
                  <a:srgbClr val="353535"/>
                </a:solidFill>
                <a:cs typeface="Calibri" panose="020F0502020204030204" pitchFamily="34" charset="0"/>
              </a:rPr>
              <a:t>For each point, we ran the outputs </a:t>
            </a:r>
            <a:r>
              <a:rPr lang="en-US" sz="1400" dirty="0"/>
              <a:t>into </a:t>
            </a:r>
            <a:r>
              <a:rPr lang="en-US" sz="1400" dirty="0">
                <a:solidFill>
                  <a:srgbClr val="353535"/>
                </a:solidFill>
                <a:cs typeface="Calibri" panose="020F0502020204030204" pitchFamily="34" charset="0"/>
              </a:rPr>
              <a:t>a linear regressor (CTR or CPC) to get the results. </a:t>
            </a:r>
            <a:endParaRPr lang="en-US" sz="1400" dirty="0">
              <a:effectLst/>
            </a:endParaRPr>
          </a:p>
        </p:txBody>
      </p:sp>
    </p:spTree>
    <p:extLst>
      <p:ext uri="{BB962C8B-B14F-4D97-AF65-F5344CB8AC3E}">
        <p14:creationId xmlns:p14="http://schemas.microsoft.com/office/powerpoint/2010/main" val="490462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A9D3AC-B311-419F-8897-421F92633E47}"/>
              </a:ext>
            </a:extLst>
          </p:cNvPr>
          <p:cNvSpPr/>
          <p:nvPr/>
        </p:nvSpPr>
        <p:spPr>
          <a:xfrm>
            <a:off x="2532186" y="2044682"/>
            <a:ext cx="825304" cy="375552"/>
          </a:xfrm>
          <a:prstGeom prst="rect">
            <a:avLst/>
          </a:prstGeom>
        </p:spPr>
        <p:txBody>
          <a:bodyPr wrap="square">
            <a:spAutoFit/>
          </a:bodyPr>
          <a:lstStyle/>
          <a:p>
            <a:pPr>
              <a:lnSpc>
                <a:spcPct val="107000"/>
              </a:lnSpc>
              <a:spcAft>
                <a:spcPts val="800"/>
              </a:spcAft>
            </a:pPr>
            <a:r>
              <a:rPr lang="en-US" b="1" dirty="0">
                <a:solidFill>
                  <a:srgbClr val="353535"/>
                </a:solidFill>
                <a:latin typeface="Calibri" panose="020F0502020204030204" pitchFamily="34" charset="0"/>
                <a:ea typeface="SimSun" panose="02010600030101010101" pitchFamily="2" charset="-122"/>
                <a:cs typeface="Calibri" panose="020F0502020204030204" pitchFamily="34" charset="0"/>
              </a:rPr>
              <a:t>PCA</a:t>
            </a:r>
          </a:p>
        </p:txBody>
      </p:sp>
      <p:sp>
        <p:nvSpPr>
          <p:cNvPr id="3" name="Rectangle 2">
            <a:extLst>
              <a:ext uri="{FF2B5EF4-FFF2-40B4-BE49-F238E27FC236}">
                <a16:creationId xmlns:a16="http://schemas.microsoft.com/office/drawing/2014/main" id="{643715B0-ED6A-470A-9CBF-E920B65EB3A1}"/>
              </a:ext>
            </a:extLst>
          </p:cNvPr>
          <p:cNvSpPr/>
          <p:nvPr/>
        </p:nvSpPr>
        <p:spPr>
          <a:xfrm>
            <a:off x="3764409" y="5768224"/>
            <a:ext cx="5023991" cy="312650"/>
          </a:xfrm>
          <a:prstGeom prst="rect">
            <a:avLst/>
          </a:prstGeom>
        </p:spPr>
        <p:txBody>
          <a:bodyPr wrap="square">
            <a:spAutoFit/>
          </a:bodyPr>
          <a:lstStyle/>
          <a:p>
            <a:pPr>
              <a:lnSpc>
                <a:spcPct val="107000"/>
              </a:lnSpc>
              <a:spcAft>
                <a:spcPts val="800"/>
              </a:spcAft>
            </a:pPr>
            <a:r>
              <a:rPr lang="en-US" sz="1400" dirty="0">
                <a:latin typeface="Calibri" panose="020F0502020204030204" pitchFamily="34" charset="0"/>
                <a:ea typeface="SimSun" panose="02010600030101010101" pitchFamily="2" charset="-122"/>
                <a:cs typeface="Calibri" panose="020F0502020204030204" pitchFamily="34" charset="0"/>
              </a:rPr>
              <a:t>Table: Linear Regression on Interests X Work  X Countries (PCA)</a:t>
            </a:r>
            <a:endParaRPr lang="en-US" sz="1400" dirty="0">
              <a:latin typeface="Calibri" panose="020F0502020204030204" pitchFamily="34" charset="0"/>
              <a:ea typeface="SimSun"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ADBF386D-139C-43BF-B57B-D1E0AEFACEE9}"/>
              </a:ext>
            </a:extLst>
          </p:cNvPr>
          <p:cNvSpPr/>
          <p:nvPr/>
        </p:nvSpPr>
        <p:spPr>
          <a:xfrm>
            <a:off x="3540369" y="1825859"/>
            <a:ext cx="6893170" cy="954107"/>
          </a:xfrm>
          <a:prstGeom prst="rect">
            <a:avLst/>
          </a:prstGeom>
        </p:spPr>
        <p:txBody>
          <a:bodyPr wrap="square">
            <a:spAutoFit/>
          </a:bodyPr>
          <a:lstStyle/>
          <a:p>
            <a:r>
              <a:rPr lang="en-US" sz="1400" b="1" dirty="0">
                <a:solidFill>
                  <a:srgbClr val="353535"/>
                </a:solidFill>
                <a:cs typeface="Calibri" panose="020F0502020204030204" pitchFamily="34" charset="0"/>
              </a:rPr>
              <a:t>1:</a:t>
            </a:r>
            <a:r>
              <a:rPr lang="en-US" sz="1400" dirty="0">
                <a:solidFill>
                  <a:srgbClr val="353535"/>
                </a:solidFill>
                <a:cs typeface="Calibri" panose="020F0502020204030204" pitchFamily="34" charset="0"/>
              </a:rPr>
              <a:t> Interest, Work, or Countries (3)</a:t>
            </a:r>
            <a:endParaRPr lang="en-US" sz="1400" dirty="0"/>
          </a:p>
          <a:p>
            <a:r>
              <a:rPr lang="en-US" sz="1400" b="1" dirty="0">
                <a:solidFill>
                  <a:srgbClr val="353535"/>
                </a:solidFill>
                <a:cs typeface="Calibri" panose="020F0502020204030204" pitchFamily="34" charset="0"/>
              </a:rPr>
              <a:t>2: </a:t>
            </a:r>
            <a:r>
              <a:rPr lang="en-US" sz="1400" dirty="0">
                <a:solidFill>
                  <a:srgbClr val="353535"/>
                </a:solidFill>
                <a:cs typeface="Calibri" panose="020F0502020204030204" pitchFamily="34" charset="0"/>
              </a:rPr>
              <a:t>Interest and Work, or Interest and Countries, or Work and Countries (3)</a:t>
            </a:r>
            <a:endParaRPr lang="en-US" sz="1400" dirty="0"/>
          </a:p>
          <a:p>
            <a:r>
              <a:rPr lang="en-US" sz="1400" b="1" dirty="0">
                <a:solidFill>
                  <a:srgbClr val="353535"/>
                </a:solidFill>
                <a:cs typeface="Calibri" panose="020F0502020204030204" pitchFamily="34" charset="0"/>
              </a:rPr>
              <a:t>3</a:t>
            </a:r>
            <a:r>
              <a:rPr lang="en-US" sz="1400" dirty="0">
                <a:solidFill>
                  <a:srgbClr val="353535"/>
                </a:solidFill>
                <a:cs typeface="Calibri" panose="020F0502020204030204" pitchFamily="34" charset="0"/>
              </a:rPr>
              <a:t>: Interest, Work, and Countries (1)</a:t>
            </a:r>
            <a:endParaRPr lang="en-US" sz="1400" dirty="0"/>
          </a:p>
          <a:p>
            <a:r>
              <a:rPr lang="en-US" sz="1400" dirty="0">
                <a:solidFill>
                  <a:srgbClr val="353535"/>
                </a:solidFill>
                <a:cs typeface="Calibri" panose="020F0502020204030204" pitchFamily="34" charset="0"/>
              </a:rPr>
              <a:t>For each point, we ran the outputs </a:t>
            </a:r>
            <a:r>
              <a:rPr lang="en-US" sz="1400" dirty="0"/>
              <a:t>into </a:t>
            </a:r>
            <a:r>
              <a:rPr lang="en-US" sz="1400" dirty="0">
                <a:solidFill>
                  <a:srgbClr val="353535"/>
                </a:solidFill>
                <a:cs typeface="Calibri" panose="020F0502020204030204" pitchFamily="34" charset="0"/>
              </a:rPr>
              <a:t>a linear regressor (CTR or CPC) to get the results. </a:t>
            </a:r>
            <a:endParaRPr lang="en-US" sz="1400" dirty="0">
              <a:effectLst/>
            </a:endParaRPr>
          </a:p>
        </p:txBody>
      </p:sp>
      <p:pic>
        <p:nvPicPr>
          <p:cNvPr id="9" name="Picture 8">
            <a:extLst>
              <a:ext uri="{FF2B5EF4-FFF2-40B4-BE49-F238E27FC236}">
                <a16:creationId xmlns:a16="http://schemas.microsoft.com/office/drawing/2014/main" id="{AE5A682E-8B51-4B97-BA51-D2F0FD68D9E8}"/>
              </a:ext>
            </a:extLst>
          </p:cNvPr>
          <p:cNvPicPr>
            <a:picLocks noChangeAspect="1"/>
          </p:cNvPicPr>
          <p:nvPr/>
        </p:nvPicPr>
        <p:blipFill rotWithShape="1">
          <a:blip r:embed="rId4"/>
          <a:srcRect b="14039"/>
          <a:stretch/>
        </p:blipFill>
        <p:spPr>
          <a:xfrm>
            <a:off x="2571834" y="3321736"/>
            <a:ext cx="7048332" cy="2436596"/>
          </a:xfrm>
          <a:prstGeom prst="rect">
            <a:avLst/>
          </a:prstGeom>
          <a:ln>
            <a:solidFill>
              <a:schemeClr val="tx1"/>
            </a:solidFill>
          </a:ln>
        </p:spPr>
      </p:pic>
    </p:spTree>
    <p:extLst>
      <p:ext uri="{BB962C8B-B14F-4D97-AF65-F5344CB8AC3E}">
        <p14:creationId xmlns:p14="http://schemas.microsoft.com/office/powerpoint/2010/main" val="1373484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95F7DD6-1EED-40DC-922D-97C8CE4A167E}"/>
              </a:ext>
            </a:extLst>
          </p:cNvPr>
          <p:cNvSpPr/>
          <p:nvPr/>
        </p:nvSpPr>
        <p:spPr>
          <a:xfrm>
            <a:off x="3774437" y="1777374"/>
            <a:ext cx="4643126" cy="369332"/>
          </a:xfrm>
          <a:prstGeom prst="rect">
            <a:avLst/>
          </a:prstGeom>
          <a:noFill/>
        </p:spPr>
        <p:txBody>
          <a:bodyPr wrap="square">
            <a:spAutoFit/>
          </a:bodyPr>
          <a:lstStyle/>
          <a:p>
            <a:pPr lvl="0" algn="ctr"/>
            <a:r>
              <a:rPr lang="en-US" dirty="0"/>
              <a:t>Do we actually need to reduce dimensionality?</a:t>
            </a:r>
          </a:p>
        </p:txBody>
      </p:sp>
    </p:spTree>
    <p:extLst>
      <p:ext uri="{BB962C8B-B14F-4D97-AF65-F5344CB8AC3E}">
        <p14:creationId xmlns:p14="http://schemas.microsoft.com/office/powerpoint/2010/main" val="2172960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46FAFE-D1F4-4495-ABF3-26AC3C84D0FD}"/>
              </a:ext>
            </a:extLst>
          </p:cNvPr>
          <p:cNvSpPr/>
          <p:nvPr/>
        </p:nvSpPr>
        <p:spPr>
          <a:xfrm>
            <a:off x="7848601" y="3867609"/>
            <a:ext cx="3490684" cy="1015663"/>
          </a:xfrm>
          <a:prstGeom prst="rect">
            <a:avLst/>
          </a:prstGeom>
        </p:spPr>
        <p:txBody>
          <a:bodyPr wrap="square">
            <a:spAutoFit/>
          </a:bodyPr>
          <a:lstStyle/>
          <a:p>
            <a:pPr algn="ctr"/>
            <a:r>
              <a:rPr lang="en-US" sz="2000" b="1" dirty="0"/>
              <a:t>Predict a close enough Cost-Per-Click (CPC) / Click-Through-Rate (CTR)</a:t>
            </a:r>
          </a:p>
        </p:txBody>
      </p:sp>
      <p:sp>
        <p:nvSpPr>
          <p:cNvPr id="7" name="Rectangle 6">
            <a:extLst>
              <a:ext uri="{FF2B5EF4-FFF2-40B4-BE49-F238E27FC236}">
                <a16:creationId xmlns:a16="http://schemas.microsoft.com/office/drawing/2014/main" id="{9128B538-963C-4542-BA96-8D3D25AE41B3}"/>
              </a:ext>
            </a:extLst>
          </p:cNvPr>
          <p:cNvSpPr/>
          <p:nvPr/>
        </p:nvSpPr>
        <p:spPr>
          <a:xfrm>
            <a:off x="810985" y="3867609"/>
            <a:ext cx="3410857" cy="707886"/>
          </a:xfrm>
          <a:prstGeom prst="rect">
            <a:avLst/>
          </a:prstGeom>
        </p:spPr>
        <p:txBody>
          <a:bodyPr wrap="square">
            <a:spAutoFit/>
          </a:bodyPr>
          <a:lstStyle/>
          <a:p>
            <a:pPr lvl="0" algn="ctr"/>
            <a:r>
              <a:rPr lang="en-US" sz="2000" b="1" dirty="0"/>
              <a:t>Extract &amp; transform past data from social media platforms</a:t>
            </a:r>
          </a:p>
        </p:txBody>
      </p:sp>
      <p:sp>
        <p:nvSpPr>
          <p:cNvPr id="8" name="Rectangle 7">
            <a:extLst>
              <a:ext uri="{FF2B5EF4-FFF2-40B4-BE49-F238E27FC236}">
                <a16:creationId xmlns:a16="http://schemas.microsoft.com/office/drawing/2014/main" id="{192655FF-1FDD-44F4-A88B-E033B0C1C836}"/>
              </a:ext>
            </a:extLst>
          </p:cNvPr>
          <p:cNvSpPr/>
          <p:nvPr/>
        </p:nvSpPr>
        <p:spPr>
          <a:xfrm>
            <a:off x="4796062" y="3766764"/>
            <a:ext cx="2706009" cy="707886"/>
          </a:xfrm>
          <a:prstGeom prst="rect">
            <a:avLst/>
          </a:prstGeom>
        </p:spPr>
        <p:txBody>
          <a:bodyPr wrap="square">
            <a:spAutoFit/>
          </a:bodyPr>
          <a:lstStyle/>
          <a:p>
            <a:pPr lvl="0" algn="ctr"/>
            <a:r>
              <a:rPr lang="en-US" sz="2000" b="1" dirty="0"/>
              <a:t>Extract ad features for prediction use </a:t>
            </a:r>
          </a:p>
        </p:txBody>
      </p:sp>
      <p:pic>
        <p:nvPicPr>
          <p:cNvPr id="9" name="Picture 8">
            <a:extLst>
              <a:ext uri="{FF2B5EF4-FFF2-40B4-BE49-F238E27FC236}">
                <a16:creationId xmlns:a16="http://schemas.microsoft.com/office/drawing/2014/main" id="{D9C92529-3BC3-4468-90D3-4F1A16A17929}"/>
              </a:ext>
            </a:extLst>
          </p:cNvPr>
          <p:cNvPicPr>
            <a:picLocks noChangeAspect="1"/>
          </p:cNvPicPr>
          <p:nvPr/>
        </p:nvPicPr>
        <p:blipFill rotWithShape="1">
          <a:blip r:embed="rId2"/>
          <a:srcRect t="36222" b="36222"/>
          <a:stretch/>
        </p:blipFill>
        <p:spPr>
          <a:xfrm>
            <a:off x="453344" y="1989694"/>
            <a:ext cx="11285311" cy="1645298"/>
          </a:xfrm>
          <a:prstGeom prst="rect">
            <a:avLst/>
          </a:prstGeom>
        </p:spPr>
      </p:pic>
      <p:sp>
        <p:nvSpPr>
          <p:cNvPr id="10" name="Right Brace 9">
            <a:extLst>
              <a:ext uri="{FF2B5EF4-FFF2-40B4-BE49-F238E27FC236}">
                <a16:creationId xmlns:a16="http://schemas.microsoft.com/office/drawing/2014/main" id="{D180B3D7-C32B-4EA9-97B6-4A2F48A62685}"/>
              </a:ext>
            </a:extLst>
          </p:cNvPr>
          <p:cNvSpPr/>
          <p:nvPr/>
        </p:nvSpPr>
        <p:spPr>
          <a:xfrm rot="5400000">
            <a:off x="2450529" y="1763820"/>
            <a:ext cx="131771" cy="3878943"/>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Right Brace 10">
            <a:extLst>
              <a:ext uri="{FF2B5EF4-FFF2-40B4-BE49-F238E27FC236}">
                <a16:creationId xmlns:a16="http://schemas.microsoft.com/office/drawing/2014/main" id="{5227E082-A01F-4C1F-9AC1-2F274598F9DB}"/>
              </a:ext>
            </a:extLst>
          </p:cNvPr>
          <p:cNvSpPr/>
          <p:nvPr/>
        </p:nvSpPr>
        <p:spPr>
          <a:xfrm rot="5400000">
            <a:off x="6093161" y="2400941"/>
            <a:ext cx="131772" cy="2599874"/>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ight Brace 11">
            <a:extLst>
              <a:ext uri="{FF2B5EF4-FFF2-40B4-BE49-F238E27FC236}">
                <a16:creationId xmlns:a16="http://schemas.microsoft.com/office/drawing/2014/main" id="{DA799DF4-7EA9-48E5-94B2-4502B4C1B769}"/>
              </a:ext>
            </a:extLst>
          </p:cNvPr>
          <p:cNvSpPr/>
          <p:nvPr/>
        </p:nvSpPr>
        <p:spPr>
          <a:xfrm rot="5400000">
            <a:off x="9528057" y="1845464"/>
            <a:ext cx="131772" cy="3715655"/>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 name="Rectangle 1">
            <a:extLst>
              <a:ext uri="{FF2B5EF4-FFF2-40B4-BE49-F238E27FC236}">
                <a16:creationId xmlns:a16="http://schemas.microsoft.com/office/drawing/2014/main" id="{2B587A09-6990-4647-8D4D-8F02F67D89B6}"/>
              </a:ext>
            </a:extLst>
          </p:cNvPr>
          <p:cNvSpPr/>
          <p:nvPr/>
        </p:nvSpPr>
        <p:spPr>
          <a:xfrm>
            <a:off x="0" y="3867609"/>
            <a:ext cx="12112171" cy="161001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pic>
        <p:nvPicPr>
          <p:cNvPr id="13" name="Picture 12">
            <a:extLst>
              <a:ext uri="{FF2B5EF4-FFF2-40B4-BE49-F238E27FC236}">
                <a16:creationId xmlns:a16="http://schemas.microsoft.com/office/drawing/2014/main" id="{3D7275D5-858B-402E-B204-E2747E6ADC05}"/>
              </a:ext>
            </a:extLst>
          </p:cNvPr>
          <p:cNvPicPr/>
          <p:nvPr/>
        </p:nvPicPr>
        <p:blipFill rotWithShape="1">
          <a:blip r:embed="rId3" cstate="print">
            <a:extLst>
              <a:ext uri="{28A0092B-C50C-407E-A947-70E740481C1C}">
                <a14:useLocalDpi xmlns:a14="http://schemas.microsoft.com/office/drawing/2010/main" val="0"/>
              </a:ext>
            </a:extLst>
          </a:blip>
          <a:srcRect t="11827" r="51044" b="11366"/>
          <a:stretch/>
        </p:blipFill>
        <p:spPr bwMode="auto">
          <a:xfrm>
            <a:off x="830473" y="4001795"/>
            <a:ext cx="1859205" cy="2124238"/>
          </a:xfrm>
          <a:prstGeom prst="rect">
            <a:avLst/>
          </a:prstGeom>
          <a:solidFill>
            <a:schemeClr val="bg1"/>
          </a:solidFill>
          <a:ln>
            <a:solidFill>
              <a:schemeClr val="bg1">
                <a:lumMod val="85000"/>
              </a:schemeClr>
            </a:solidFill>
          </a:ln>
        </p:spPr>
      </p:pic>
      <p:sp>
        <p:nvSpPr>
          <p:cNvPr id="14" name="Rectangle 13">
            <a:extLst>
              <a:ext uri="{FF2B5EF4-FFF2-40B4-BE49-F238E27FC236}">
                <a16:creationId xmlns:a16="http://schemas.microsoft.com/office/drawing/2014/main" id="{BE4A0E70-0769-404F-9525-306A64287E66}"/>
              </a:ext>
            </a:extLst>
          </p:cNvPr>
          <p:cNvSpPr/>
          <p:nvPr/>
        </p:nvSpPr>
        <p:spPr>
          <a:xfrm>
            <a:off x="9724571" y="4740748"/>
            <a:ext cx="1377300" cy="646331"/>
          </a:xfrm>
          <a:prstGeom prst="rect">
            <a:avLst/>
          </a:prstGeom>
        </p:spPr>
        <p:txBody>
          <a:bodyPr wrap="none">
            <a:spAutoFit/>
          </a:bodyPr>
          <a:lstStyle/>
          <a:p>
            <a:r>
              <a:rPr lang="en-SG" b="1" dirty="0">
                <a:solidFill>
                  <a:srgbClr val="1D2129"/>
                </a:solidFill>
                <a:latin typeface="Arial" panose="020B0604020202020204" pitchFamily="34" charset="0"/>
              </a:rPr>
              <a:t>CTR: 1.2%</a:t>
            </a:r>
          </a:p>
          <a:p>
            <a:r>
              <a:rPr lang="en-SG" b="1" dirty="0">
                <a:solidFill>
                  <a:srgbClr val="1D2129"/>
                </a:solidFill>
                <a:latin typeface="Arial" panose="020B0604020202020204" pitchFamily="34" charset="0"/>
              </a:rPr>
              <a:t>CPC: $0.45</a:t>
            </a:r>
            <a:endParaRPr lang="en-SG" b="1" dirty="0"/>
          </a:p>
        </p:txBody>
      </p:sp>
      <p:cxnSp>
        <p:nvCxnSpPr>
          <p:cNvPr id="16" name="Straight Arrow Connector 15">
            <a:extLst>
              <a:ext uri="{FF2B5EF4-FFF2-40B4-BE49-F238E27FC236}">
                <a16:creationId xmlns:a16="http://schemas.microsoft.com/office/drawing/2014/main" id="{ADD1FADF-4234-46F5-8AF5-D01C5D80E07F}"/>
              </a:ext>
            </a:extLst>
          </p:cNvPr>
          <p:cNvCxnSpPr>
            <a:cxnSpLocks/>
            <a:stCxn id="21" idx="3"/>
            <a:endCxn id="14" idx="1"/>
          </p:cNvCxnSpPr>
          <p:nvPr/>
        </p:nvCxnSpPr>
        <p:spPr>
          <a:xfrm>
            <a:off x="4635931" y="5063913"/>
            <a:ext cx="5088640" cy="1"/>
          </a:xfrm>
          <a:prstGeom prst="straightConnector1">
            <a:avLst/>
          </a:prstGeom>
          <a:ln w="9525">
            <a:solidFill>
              <a:srgbClr val="F19759"/>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DC51EAC-5EDE-4970-9677-A902600F5EBE}"/>
              </a:ext>
            </a:extLst>
          </p:cNvPr>
          <p:cNvPicPr>
            <a:picLocks noChangeAspect="1"/>
          </p:cNvPicPr>
          <p:nvPr/>
        </p:nvPicPr>
        <p:blipFill>
          <a:blip r:embed="rId4"/>
          <a:stretch>
            <a:fillRect/>
          </a:stretch>
        </p:blipFill>
        <p:spPr>
          <a:xfrm>
            <a:off x="3246227" y="4105496"/>
            <a:ext cx="1389704" cy="1916833"/>
          </a:xfrm>
          <a:prstGeom prst="rect">
            <a:avLst/>
          </a:prstGeom>
          <a:ln>
            <a:solidFill>
              <a:schemeClr val="bg1">
                <a:lumMod val="75000"/>
              </a:schemeClr>
            </a:solidFill>
          </a:ln>
        </p:spPr>
      </p:pic>
      <p:sp>
        <p:nvSpPr>
          <p:cNvPr id="28" name="Plus Sign 27">
            <a:extLst>
              <a:ext uri="{FF2B5EF4-FFF2-40B4-BE49-F238E27FC236}">
                <a16:creationId xmlns:a16="http://schemas.microsoft.com/office/drawing/2014/main" id="{F53A82AF-14F0-480F-B27E-41E69EFDA39F}"/>
              </a:ext>
            </a:extLst>
          </p:cNvPr>
          <p:cNvSpPr/>
          <p:nvPr/>
        </p:nvSpPr>
        <p:spPr>
          <a:xfrm>
            <a:off x="2701510" y="4797470"/>
            <a:ext cx="532884" cy="532884"/>
          </a:xfrm>
          <a:prstGeom prst="mathPlus">
            <a:avLst>
              <a:gd name="adj1" fmla="val 9234"/>
            </a:avLst>
          </a:prstGeom>
          <a:solidFill>
            <a:srgbClr val="F19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08548CED-C9E7-4C5E-B1EA-7EBD60C718F7}"/>
              </a:ext>
            </a:extLst>
          </p:cNvPr>
          <p:cNvSpPr txBox="1"/>
          <p:nvPr/>
        </p:nvSpPr>
        <p:spPr>
          <a:xfrm>
            <a:off x="1587590" y="6126033"/>
            <a:ext cx="344966" cy="261610"/>
          </a:xfrm>
          <a:prstGeom prst="rect">
            <a:avLst/>
          </a:prstGeom>
          <a:noFill/>
        </p:spPr>
        <p:txBody>
          <a:bodyPr wrap="none" rtlCol="0">
            <a:spAutoFit/>
          </a:bodyPr>
          <a:lstStyle/>
          <a:p>
            <a:pPr algn="ctr"/>
            <a:r>
              <a:rPr lang="en-AU" sz="1100" b="1" dirty="0"/>
              <a:t>Ad</a:t>
            </a:r>
            <a:endParaRPr lang="en-SG" sz="1100" b="1" dirty="0"/>
          </a:p>
        </p:txBody>
      </p:sp>
      <p:sp>
        <p:nvSpPr>
          <p:cNvPr id="17" name="TextBox 16">
            <a:extLst>
              <a:ext uri="{FF2B5EF4-FFF2-40B4-BE49-F238E27FC236}">
                <a16:creationId xmlns:a16="http://schemas.microsoft.com/office/drawing/2014/main" id="{DFD32D9B-63BB-4137-9A38-0F381FEEDA83}"/>
              </a:ext>
            </a:extLst>
          </p:cNvPr>
          <p:cNvSpPr txBox="1"/>
          <p:nvPr/>
        </p:nvSpPr>
        <p:spPr>
          <a:xfrm>
            <a:off x="3137226" y="6126033"/>
            <a:ext cx="1446229" cy="261610"/>
          </a:xfrm>
          <a:prstGeom prst="rect">
            <a:avLst/>
          </a:prstGeom>
          <a:noFill/>
        </p:spPr>
        <p:txBody>
          <a:bodyPr wrap="none" rtlCol="0">
            <a:spAutoFit/>
          </a:bodyPr>
          <a:lstStyle/>
          <a:p>
            <a:pPr algn="ctr"/>
            <a:r>
              <a:rPr lang="en-AU" sz="1100" b="1" dirty="0"/>
              <a:t>Targeting parameters</a:t>
            </a:r>
            <a:endParaRPr lang="en-SG" sz="1100" b="1" dirty="0"/>
          </a:p>
        </p:txBody>
      </p:sp>
      <p:sp>
        <p:nvSpPr>
          <p:cNvPr id="19" name="TextBox 18">
            <a:extLst>
              <a:ext uri="{FF2B5EF4-FFF2-40B4-BE49-F238E27FC236}">
                <a16:creationId xmlns:a16="http://schemas.microsoft.com/office/drawing/2014/main" id="{E3F875F6-B778-449A-BFA9-F08D7DD1C694}"/>
              </a:ext>
            </a:extLst>
          </p:cNvPr>
          <p:cNvSpPr txBox="1"/>
          <p:nvPr/>
        </p:nvSpPr>
        <p:spPr>
          <a:xfrm>
            <a:off x="7900987" y="2964943"/>
            <a:ext cx="1226618" cy="415498"/>
          </a:xfrm>
          <a:prstGeom prst="rect">
            <a:avLst/>
          </a:prstGeom>
          <a:noFill/>
        </p:spPr>
        <p:txBody>
          <a:bodyPr wrap="none" rtlCol="0">
            <a:spAutoFit/>
          </a:bodyPr>
          <a:lstStyle/>
          <a:p>
            <a:pPr marL="171450" indent="-171450">
              <a:buFont typeface="Arial" panose="020B0604020202020204" pitchFamily="34" charset="0"/>
              <a:buChar char="•"/>
            </a:pPr>
            <a:r>
              <a:rPr lang="en-AU" sz="1050" dirty="0"/>
              <a:t>SVM</a:t>
            </a:r>
          </a:p>
          <a:p>
            <a:pPr marL="171450" indent="-171450">
              <a:buFont typeface="Arial" panose="020B0604020202020204" pitchFamily="34" charset="0"/>
              <a:buChar char="•"/>
            </a:pPr>
            <a:r>
              <a:rPr lang="en-AU" sz="1050" dirty="0"/>
              <a:t>Neural Network</a:t>
            </a:r>
            <a:endParaRPr lang="en-SG" sz="1050" dirty="0"/>
          </a:p>
        </p:txBody>
      </p:sp>
    </p:spTree>
    <p:extLst>
      <p:ext uri="{BB962C8B-B14F-4D97-AF65-F5344CB8AC3E}">
        <p14:creationId xmlns:p14="http://schemas.microsoft.com/office/powerpoint/2010/main" val="1522604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95F7DD6-1EED-40DC-922D-97C8CE4A167E}"/>
              </a:ext>
            </a:extLst>
          </p:cNvPr>
          <p:cNvSpPr/>
          <p:nvPr/>
        </p:nvSpPr>
        <p:spPr>
          <a:xfrm>
            <a:off x="3774437" y="1777374"/>
            <a:ext cx="4643126" cy="369332"/>
          </a:xfrm>
          <a:prstGeom prst="rect">
            <a:avLst/>
          </a:prstGeom>
          <a:noFill/>
        </p:spPr>
        <p:txBody>
          <a:bodyPr wrap="square">
            <a:spAutoFit/>
          </a:bodyPr>
          <a:lstStyle/>
          <a:p>
            <a:pPr lvl="0" algn="ctr"/>
            <a:r>
              <a:rPr lang="en-US" dirty="0"/>
              <a:t>Do we actually need to reduce dimensionality?</a:t>
            </a:r>
          </a:p>
        </p:txBody>
      </p:sp>
      <p:sp>
        <p:nvSpPr>
          <p:cNvPr id="10" name="Rectangle 9">
            <a:extLst>
              <a:ext uri="{FF2B5EF4-FFF2-40B4-BE49-F238E27FC236}">
                <a16:creationId xmlns:a16="http://schemas.microsoft.com/office/drawing/2014/main" id="{2AED45C4-E492-47E3-8E54-B1086809D982}"/>
              </a:ext>
            </a:extLst>
          </p:cNvPr>
          <p:cNvSpPr/>
          <p:nvPr/>
        </p:nvSpPr>
        <p:spPr>
          <a:xfrm>
            <a:off x="2548888" y="2972278"/>
            <a:ext cx="7094225" cy="1200329"/>
          </a:xfrm>
          <a:prstGeom prst="rect">
            <a:avLst/>
          </a:prstGeom>
          <a:noFill/>
        </p:spPr>
        <p:txBody>
          <a:bodyPr wrap="square">
            <a:spAutoFit/>
          </a:bodyPr>
          <a:lstStyle/>
          <a:p>
            <a:pPr lvl="0" algn="ctr"/>
            <a:r>
              <a:rPr lang="en-US" dirty="0"/>
              <a:t>How correlated are the features?</a:t>
            </a:r>
          </a:p>
          <a:p>
            <a:pPr lvl="0" algn="ctr"/>
            <a:r>
              <a:rPr lang="en-US" dirty="0"/>
              <a:t>If we can find the </a:t>
            </a:r>
            <a:r>
              <a:rPr lang="en-US" u="sng" dirty="0">
                <a:hlinkClick r:id="rId4"/>
              </a:rPr>
              <a:t>correlation ratio</a:t>
            </a:r>
            <a:r>
              <a:rPr lang="en-US" dirty="0"/>
              <a:t> between features,</a:t>
            </a:r>
          </a:p>
          <a:p>
            <a:pPr lvl="0" algn="ctr"/>
            <a:r>
              <a:rPr lang="en-US" dirty="0"/>
              <a:t>We could probably use K-means to cluster them. </a:t>
            </a:r>
          </a:p>
          <a:p>
            <a:pPr lvl="0" algn="ctr"/>
            <a:r>
              <a:rPr lang="en-US" dirty="0"/>
              <a:t>Or remove variables that are highly correlated to enforce independence </a:t>
            </a:r>
          </a:p>
        </p:txBody>
      </p:sp>
    </p:spTree>
    <p:extLst>
      <p:ext uri="{BB962C8B-B14F-4D97-AF65-F5344CB8AC3E}">
        <p14:creationId xmlns:p14="http://schemas.microsoft.com/office/powerpoint/2010/main" val="1858813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95F7DD6-1EED-40DC-922D-97C8CE4A167E}"/>
              </a:ext>
            </a:extLst>
          </p:cNvPr>
          <p:cNvSpPr/>
          <p:nvPr/>
        </p:nvSpPr>
        <p:spPr>
          <a:xfrm>
            <a:off x="3774437" y="1777374"/>
            <a:ext cx="4643126" cy="369332"/>
          </a:xfrm>
          <a:prstGeom prst="rect">
            <a:avLst/>
          </a:prstGeom>
          <a:noFill/>
        </p:spPr>
        <p:txBody>
          <a:bodyPr wrap="square">
            <a:spAutoFit/>
          </a:bodyPr>
          <a:lstStyle/>
          <a:p>
            <a:pPr lvl="0" algn="ctr"/>
            <a:r>
              <a:rPr lang="en-US" dirty="0"/>
              <a:t>Do we actually need to reduce dimensionality?</a:t>
            </a:r>
          </a:p>
        </p:txBody>
      </p:sp>
      <p:sp>
        <p:nvSpPr>
          <p:cNvPr id="10" name="Rectangle 9">
            <a:extLst>
              <a:ext uri="{FF2B5EF4-FFF2-40B4-BE49-F238E27FC236}">
                <a16:creationId xmlns:a16="http://schemas.microsoft.com/office/drawing/2014/main" id="{2AED45C4-E492-47E3-8E54-B1086809D982}"/>
              </a:ext>
            </a:extLst>
          </p:cNvPr>
          <p:cNvSpPr/>
          <p:nvPr/>
        </p:nvSpPr>
        <p:spPr>
          <a:xfrm>
            <a:off x="2548888" y="2972278"/>
            <a:ext cx="7094225" cy="1200329"/>
          </a:xfrm>
          <a:prstGeom prst="rect">
            <a:avLst/>
          </a:prstGeom>
          <a:noFill/>
        </p:spPr>
        <p:txBody>
          <a:bodyPr wrap="square">
            <a:spAutoFit/>
          </a:bodyPr>
          <a:lstStyle/>
          <a:p>
            <a:pPr lvl="0" algn="ctr"/>
            <a:r>
              <a:rPr lang="en-US" dirty="0"/>
              <a:t>How correlated are the features?</a:t>
            </a:r>
          </a:p>
          <a:p>
            <a:pPr lvl="0" algn="ctr"/>
            <a:r>
              <a:rPr lang="en-US" dirty="0"/>
              <a:t>If we can find the </a:t>
            </a:r>
            <a:r>
              <a:rPr lang="en-US" u="sng" dirty="0">
                <a:hlinkClick r:id="rId4"/>
              </a:rPr>
              <a:t>correlation ratio</a:t>
            </a:r>
            <a:r>
              <a:rPr lang="en-US" dirty="0"/>
              <a:t> between features,</a:t>
            </a:r>
          </a:p>
          <a:p>
            <a:pPr lvl="0" algn="ctr"/>
            <a:r>
              <a:rPr lang="en-US" dirty="0"/>
              <a:t>We could probably use K-means to cluster them. </a:t>
            </a:r>
          </a:p>
          <a:p>
            <a:pPr lvl="0" algn="ctr"/>
            <a:r>
              <a:rPr lang="en-US" dirty="0"/>
              <a:t>Or remove variables that are highly correlated to enforce independence </a:t>
            </a:r>
          </a:p>
        </p:txBody>
      </p:sp>
      <p:sp>
        <p:nvSpPr>
          <p:cNvPr id="11" name="Rectangle 10">
            <a:extLst>
              <a:ext uri="{FF2B5EF4-FFF2-40B4-BE49-F238E27FC236}">
                <a16:creationId xmlns:a16="http://schemas.microsoft.com/office/drawing/2014/main" id="{12B606FB-59A1-4711-BE21-36FDF2349932}"/>
              </a:ext>
            </a:extLst>
          </p:cNvPr>
          <p:cNvSpPr/>
          <p:nvPr/>
        </p:nvSpPr>
        <p:spPr>
          <a:xfrm>
            <a:off x="1708150" y="4998179"/>
            <a:ext cx="8775700" cy="923330"/>
          </a:xfrm>
          <a:prstGeom prst="rect">
            <a:avLst/>
          </a:prstGeom>
          <a:noFill/>
        </p:spPr>
        <p:txBody>
          <a:bodyPr wrap="square">
            <a:spAutoFit/>
          </a:bodyPr>
          <a:lstStyle/>
          <a:p>
            <a:pPr lvl="0" algn="ctr"/>
            <a:r>
              <a:rPr lang="en-US" dirty="0"/>
              <a:t>Could we group work positions into broader categories (e.g. seniority) and use </a:t>
            </a:r>
            <a:r>
              <a:rPr lang="en-US" u="sng" dirty="0">
                <a:hlinkClick r:id="rId5"/>
              </a:rPr>
              <a:t>label (aka dummy) encoding</a:t>
            </a:r>
            <a:r>
              <a:rPr lang="en-US" dirty="0"/>
              <a:t> on them?</a:t>
            </a:r>
          </a:p>
          <a:p>
            <a:pPr lvl="0" algn="ctr"/>
            <a:r>
              <a:rPr lang="en-US" dirty="0"/>
              <a:t>This would obey ordinality and reduce dimensionality</a:t>
            </a:r>
          </a:p>
        </p:txBody>
      </p:sp>
    </p:spTree>
    <p:extLst>
      <p:ext uri="{BB962C8B-B14F-4D97-AF65-F5344CB8AC3E}">
        <p14:creationId xmlns:p14="http://schemas.microsoft.com/office/powerpoint/2010/main" val="37014439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7BFAAA1-B563-41F0-82A9-259CDD089EBD}"/>
              </a:ext>
            </a:extLst>
          </p:cNvPr>
          <p:cNvSpPr/>
          <p:nvPr/>
        </p:nvSpPr>
        <p:spPr>
          <a:xfrm>
            <a:off x="838200" y="2556083"/>
            <a:ext cx="3467100" cy="2358915"/>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SimSun" panose="02010600030101010101" pitchFamily="2" charset="-122"/>
                <a:cs typeface="Calibri" panose="020F0502020204030204" pitchFamily="34" charset="0"/>
              </a:rPr>
              <a:t>The maximum R</a:t>
            </a:r>
            <a:r>
              <a:rPr lang="en-US" baseline="30000" dirty="0">
                <a:latin typeface="Calibri" panose="020F0502020204030204" pitchFamily="34" charset="0"/>
                <a:ea typeface="SimSun" panose="02010600030101010101" pitchFamily="2" charset="-122"/>
                <a:cs typeface="Calibri" panose="020F0502020204030204" pitchFamily="34" charset="0"/>
              </a:rPr>
              <a:t>2</a:t>
            </a:r>
            <a:r>
              <a:rPr lang="en-US" dirty="0">
                <a:latin typeface="Calibri" panose="020F0502020204030204" pitchFamily="34" charset="0"/>
                <a:ea typeface="SimSun" panose="02010600030101010101" pitchFamily="2" charset="-122"/>
                <a:cs typeface="Calibri" panose="020F0502020204030204" pitchFamily="34" charset="0"/>
              </a:rPr>
              <a:t> is about 0</a:t>
            </a:r>
            <a:r>
              <a:rPr lang="en-US" b="1" dirty="0">
                <a:latin typeface="Calibri" panose="020F0502020204030204" pitchFamily="34" charset="0"/>
                <a:ea typeface="SimSun" panose="02010600030101010101" pitchFamily="2" charset="-122"/>
                <a:cs typeface="Calibri" panose="020F0502020204030204" pitchFamily="34" charset="0"/>
              </a:rPr>
              <a:t>.</a:t>
            </a:r>
            <a:r>
              <a:rPr lang="en-SG" dirty="0">
                <a:solidFill>
                  <a:srgbClr val="000000"/>
                </a:solidFill>
                <a:latin typeface="Calibri" panose="020F0502020204030204" pitchFamily="34" charset="0"/>
                <a:ea typeface="Times New Roman" panose="02020603050405020304" pitchFamily="18" charset="0"/>
                <a:cs typeface="Calibri" panose="020F0502020204030204" pitchFamily="34" charset="0"/>
              </a:rPr>
              <a:t>2643 (Interest + Work + Country).</a:t>
            </a:r>
          </a:p>
          <a:p>
            <a:pPr>
              <a:lnSpc>
                <a:spcPct val="107000"/>
              </a:lnSpc>
              <a:spcAft>
                <a:spcPts val="800"/>
              </a:spcAft>
            </a:pPr>
            <a:endParaRPr lang="en-SG"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800"/>
              </a:spcAft>
            </a:pPr>
            <a:r>
              <a:rPr lang="en-SG" dirty="0">
                <a:solidFill>
                  <a:srgbClr val="000000"/>
                </a:solidFill>
                <a:latin typeface="Calibri" panose="020F0502020204030204" pitchFamily="34" charset="0"/>
                <a:ea typeface="Times New Roman" panose="02020603050405020304" pitchFamily="18" charset="0"/>
                <a:cs typeface="Calibri" panose="020F0502020204030204" pitchFamily="34" charset="0"/>
              </a:rPr>
              <a:t>What if we joined them all together? And ran them through a Combined Model that took mixed inputs?</a:t>
            </a:r>
            <a:endParaRPr lang="en-US" dirty="0">
              <a:latin typeface="Calibri" panose="020F0502020204030204" pitchFamily="34" charset="0"/>
              <a:ea typeface="SimSun" panose="02010600030101010101" pitchFamily="2" charset="-122"/>
              <a:cs typeface="Times New Roman" panose="02020603050405020304" pitchFamily="18" charset="0"/>
            </a:endParaRPr>
          </a:p>
        </p:txBody>
      </p:sp>
      <p:pic>
        <p:nvPicPr>
          <p:cNvPr id="21507" name="Picture 20">
            <a:extLst>
              <a:ext uri="{FF2B5EF4-FFF2-40B4-BE49-F238E27FC236}">
                <a16:creationId xmlns:a16="http://schemas.microsoft.com/office/drawing/2014/main" id="{9A999C80-30B2-4A28-8649-148E6C0C8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62200" cy="3838575"/>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16">
            <a:extLst>
              <a:ext uri="{FF2B5EF4-FFF2-40B4-BE49-F238E27FC236}">
                <a16:creationId xmlns:a16="http://schemas.microsoft.com/office/drawing/2014/main" id="{EFB60CB4-21E8-464E-850D-882FFC7D52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33700" cy="2924175"/>
          </a:xfrm>
          <a:prstGeom prst="rect">
            <a:avLst/>
          </a:prstGeom>
          <a:noFill/>
          <a:extLst>
            <a:ext uri="{909E8E84-426E-40DD-AFC4-6F175D3DCCD1}">
              <a14:hiddenFill xmlns:a14="http://schemas.microsoft.com/office/drawing/2010/main">
                <a:solidFill>
                  <a:srgbClr val="FFFFFF"/>
                </a:solidFill>
              </a14:hiddenFill>
            </a:ext>
          </a:extLst>
        </p:spPr>
      </p:pic>
      <p:pic>
        <p:nvPicPr>
          <p:cNvPr id="21505" name="Picture 1">
            <a:extLst>
              <a:ext uri="{FF2B5EF4-FFF2-40B4-BE49-F238E27FC236}">
                <a16:creationId xmlns:a16="http://schemas.microsoft.com/office/drawing/2014/main" id="{0A492643-4606-4E92-8C81-79EFB794C9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09600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C809E5CE-01F5-4761-A31E-ACC4C8782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62200" cy="3838575"/>
          </a:xfrm>
          <a:prstGeom prst="rect">
            <a:avLst/>
          </a:prstGeom>
          <a:noFill/>
          <a:extLst>
            <a:ext uri="{909E8E84-426E-40DD-AFC4-6F175D3DCCD1}">
              <a14:hiddenFill xmlns:a14="http://schemas.microsoft.com/office/drawing/2010/main">
                <a:solidFill>
                  <a:srgbClr val="FFFFFF"/>
                </a:solidFill>
              </a14:hiddenFill>
            </a:ext>
          </a:extLst>
        </p:spPr>
      </p:pic>
      <p:pic>
        <p:nvPicPr>
          <p:cNvPr id="21509" name="Picture 5">
            <a:extLst>
              <a:ext uri="{FF2B5EF4-FFF2-40B4-BE49-F238E27FC236}">
                <a16:creationId xmlns:a16="http://schemas.microsoft.com/office/drawing/2014/main" id="{C704AFB8-D32F-4692-B0E4-255DEADCF2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33700" cy="292417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E055D748-9598-4601-8967-F1F6196E4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0960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156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A9D3AC-B311-419F-8897-421F92633E47}"/>
              </a:ext>
            </a:extLst>
          </p:cNvPr>
          <p:cNvSpPr/>
          <p:nvPr/>
        </p:nvSpPr>
        <p:spPr>
          <a:xfrm>
            <a:off x="7510295" y="1039019"/>
            <a:ext cx="2649705" cy="375552"/>
          </a:xfrm>
          <a:prstGeom prst="rect">
            <a:avLst/>
          </a:prstGeom>
        </p:spPr>
        <p:txBody>
          <a:bodyPr wrap="square">
            <a:spAutoFit/>
          </a:bodyPr>
          <a:lstStyle/>
          <a:p>
            <a:pPr>
              <a:lnSpc>
                <a:spcPct val="107000"/>
              </a:lnSpc>
              <a:spcAft>
                <a:spcPts val="800"/>
              </a:spcAft>
            </a:pPr>
            <a:r>
              <a:rPr lang="en-US" b="1" dirty="0">
                <a:solidFill>
                  <a:srgbClr val="353535"/>
                </a:solidFill>
                <a:latin typeface="Calibri" panose="020F0502020204030204" pitchFamily="34" charset="0"/>
                <a:ea typeface="SimSun" panose="02010600030101010101" pitchFamily="2" charset="-122"/>
                <a:cs typeface="Calibri" panose="020F0502020204030204" pitchFamily="34" charset="0"/>
              </a:rPr>
              <a:t>Mixed Input Model</a:t>
            </a:r>
          </a:p>
        </p:txBody>
      </p:sp>
      <p:sp>
        <p:nvSpPr>
          <p:cNvPr id="13" name="Rectangle 12">
            <a:extLst>
              <a:ext uri="{FF2B5EF4-FFF2-40B4-BE49-F238E27FC236}">
                <a16:creationId xmlns:a16="http://schemas.microsoft.com/office/drawing/2014/main" id="{C7BFAAA1-B563-41F0-82A9-259CDD089EBD}"/>
              </a:ext>
            </a:extLst>
          </p:cNvPr>
          <p:cNvSpPr/>
          <p:nvPr/>
        </p:nvSpPr>
        <p:spPr>
          <a:xfrm>
            <a:off x="838200" y="2556083"/>
            <a:ext cx="3467100" cy="2358915"/>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SimSun" panose="02010600030101010101" pitchFamily="2" charset="-122"/>
                <a:cs typeface="Calibri" panose="020F0502020204030204" pitchFamily="34" charset="0"/>
              </a:rPr>
              <a:t>The maximum R</a:t>
            </a:r>
            <a:r>
              <a:rPr lang="en-US" baseline="30000" dirty="0">
                <a:latin typeface="Calibri" panose="020F0502020204030204" pitchFamily="34" charset="0"/>
                <a:ea typeface="SimSun" panose="02010600030101010101" pitchFamily="2" charset="-122"/>
                <a:cs typeface="Calibri" panose="020F0502020204030204" pitchFamily="34" charset="0"/>
              </a:rPr>
              <a:t>2</a:t>
            </a:r>
            <a:r>
              <a:rPr lang="en-US" dirty="0">
                <a:latin typeface="Calibri" panose="020F0502020204030204" pitchFamily="34" charset="0"/>
                <a:ea typeface="SimSun" panose="02010600030101010101" pitchFamily="2" charset="-122"/>
                <a:cs typeface="Calibri" panose="020F0502020204030204" pitchFamily="34" charset="0"/>
              </a:rPr>
              <a:t> is about 0</a:t>
            </a:r>
            <a:r>
              <a:rPr lang="en-US" b="1" dirty="0">
                <a:latin typeface="Calibri" panose="020F0502020204030204" pitchFamily="34" charset="0"/>
                <a:ea typeface="SimSun" panose="02010600030101010101" pitchFamily="2" charset="-122"/>
                <a:cs typeface="Calibri" panose="020F0502020204030204" pitchFamily="34" charset="0"/>
              </a:rPr>
              <a:t>.</a:t>
            </a:r>
            <a:r>
              <a:rPr lang="en-SG" dirty="0">
                <a:solidFill>
                  <a:srgbClr val="000000"/>
                </a:solidFill>
                <a:latin typeface="Calibri" panose="020F0502020204030204" pitchFamily="34" charset="0"/>
                <a:ea typeface="Times New Roman" panose="02020603050405020304" pitchFamily="18" charset="0"/>
                <a:cs typeface="Calibri" panose="020F0502020204030204" pitchFamily="34" charset="0"/>
              </a:rPr>
              <a:t>2643 (Interest + Work + Country).</a:t>
            </a:r>
          </a:p>
          <a:p>
            <a:pPr>
              <a:lnSpc>
                <a:spcPct val="107000"/>
              </a:lnSpc>
              <a:spcAft>
                <a:spcPts val="800"/>
              </a:spcAft>
            </a:pPr>
            <a:endParaRPr lang="en-SG"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800"/>
              </a:spcAft>
            </a:pPr>
            <a:r>
              <a:rPr lang="en-SG" dirty="0">
                <a:solidFill>
                  <a:srgbClr val="000000"/>
                </a:solidFill>
                <a:latin typeface="Calibri" panose="020F0502020204030204" pitchFamily="34" charset="0"/>
                <a:ea typeface="Times New Roman" panose="02020603050405020304" pitchFamily="18" charset="0"/>
                <a:cs typeface="Calibri" panose="020F0502020204030204" pitchFamily="34" charset="0"/>
              </a:rPr>
              <a:t>What if we joined them all together? And ran them through a Combined Model that took mixed inputs?</a:t>
            </a:r>
            <a:endParaRPr lang="en-US" dirty="0">
              <a:latin typeface="Calibri" panose="020F0502020204030204" pitchFamily="34" charset="0"/>
              <a:ea typeface="SimSun" panose="02010600030101010101" pitchFamily="2" charset="-122"/>
              <a:cs typeface="Times New Roman" panose="02020603050405020304" pitchFamily="18" charset="0"/>
            </a:endParaRPr>
          </a:p>
        </p:txBody>
      </p:sp>
      <p:grpSp>
        <p:nvGrpSpPr>
          <p:cNvPr id="6" name="Group 5">
            <a:extLst>
              <a:ext uri="{FF2B5EF4-FFF2-40B4-BE49-F238E27FC236}">
                <a16:creationId xmlns:a16="http://schemas.microsoft.com/office/drawing/2014/main" id="{CAB06766-AFDB-4865-B93C-2E28746AF061}"/>
              </a:ext>
            </a:extLst>
          </p:cNvPr>
          <p:cNvGrpSpPr/>
          <p:nvPr/>
        </p:nvGrpSpPr>
        <p:grpSpPr>
          <a:xfrm>
            <a:off x="4734604" y="1462087"/>
            <a:ext cx="7228796" cy="5182394"/>
            <a:chOff x="4734604" y="1462087"/>
            <a:chExt cx="7228796" cy="5182394"/>
          </a:xfrm>
        </p:grpSpPr>
        <p:pic>
          <p:nvPicPr>
            <p:cNvPr id="12" name="Picture 11">
              <a:extLst>
                <a:ext uri="{FF2B5EF4-FFF2-40B4-BE49-F238E27FC236}">
                  <a16:creationId xmlns:a16="http://schemas.microsoft.com/office/drawing/2014/main" id="{F008A18F-E037-4DCD-B77C-A07DE829E2D5}"/>
                </a:ext>
              </a:extLst>
            </p:cNvPr>
            <p:cNvPicPr>
              <a:picLocks noChangeAspect="1"/>
            </p:cNvPicPr>
            <p:nvPr/>
          </p:nvPicPr>
          <p:blipFill rotWithShape="1">
            <a:blip r:embed="rId4"/>
            <a:srcRect r="2241" b="6973"/>
            <a:stretch/>
          </p:blipFill>
          <p:spPr>
            <a:xfrm>
              <a:off x="4734604" y="1462087"/>
              <a:ext cx="7228796" cy="5182394"/>
            </a:xfrm>
            <a:prstGeom prst="rect">
              <a:avLst/>
            </a:prstGeom>
            <a:ln>
              <a:solidFill>
                <a:schemeClr val="tx1"/>
              </a:solidFill>
            </a:ln>
          </p:spPr>
        </p:pic>
        <p:cxnSp>
          <p:nvCxnSpPr>
            <p:cNvPr id="5" name="Straight Connector 4">
              <a:extLst>
                <a:ext uri="{FF2B5EF4-FFF2-40B4-BE49-F238E27FC236}">
                  <a16:creationId xmlns:a16="http://schemas.microsoft.com/office/drawing/2014/main" id="{9672A8ED-81E2-44A0-9A38-AC8E7E272FA0}"/>
                </a:ext>
              </a:extLst>
            </p:cNvPr>
            <p:cNvCxnSpPr/>
            <p:nvPr/>
          </p:nvCxnSpPr>
          <p:spPr>
            <a:xfrm>
              <a:off x="8001000" y="1462087"/>
              <a:ext cx="0" cy="5182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65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8420064-9B89-490C-852F-998100274068}"/>
              </a:ext>
            </a:extLst>
          </p:cNvPr>
          <p:cNvPicPr>
            <a:picLocks noChangeAspect="1"/>
          </p:cNvPicPr>
          <p:nvPr/>
        </p:nvPicPr>
        <p:blipFill rotWithShape="1">
          <a:blip r:embed="rId4"/>
          <a:srcRect r="30773" b="19711"/>
          <a:stretch/>
        </p:blipFill>
        <p:spPr>
          <a:xfrm>
            <a:off x="767556" y="2666527"/>
            <a:ext cx="4953615" cy="1175106"/>
          </a:xfrm>
          <a:prstGeom prst="rect">
            <a:avLst/>
          </a:prstGeom>
        </p:spPr>
      </p:pic>
      <p:pic>
        <p:nvPicPr>
          <p:cNvPr id="10" name="Picture 9">
            <a:extLst>
              <a:ext uri="{FF2B5EF4-FFF2-40B4-BE49-F238E27FC236}">
                <a16:creationId xmlns:a16="http://schemas.microsoft.com/office/drawing/2014/main" id="{34DD436A-1BAF-4415-A853-F0C91DC79C75}"/>
              </a:ext>
            </a:extLst>
          </p:cNvPr>
          <p:cNvPicPr>
            <a:picLocks noChangeAspect="1"/>
          </p:cNvPicPr>
          <p:nvPr/>
        </p:nvPicPr>
        <p:blipFill rotWithShape="1">
          <a:blip r:embed="rId5"/>
          <a:srcRect r="2147" b="32847"/>
          <a:stretch/>
        </p:blipFill>
        <p:spPr>
          <a:xfrm>
            <a:off x="767556" y="5263802"/>
            <a:ext cx="6233319" cy="688780"/>
          </a:xfrm>
          <a:prstGeom prst="rect">
            <a:avLst/>
          </a:prstGeom>
          <a:ln>
            <a:solidFill>
              <a:schemeClr val="tx1"/>
            </a:solidFill>
          </a:ln>
        </p:spPr>
      </p:pic>
      <p:sp>
        <p:nvSpPr>
          <p:cNvPr id="14" name="Rectangle 13">
            <a:extLst>
              <a:ext uri="{FF2B5EF4-FFF2-40B4-BE49-F238E27FC236}">
                <a16:creationId xmlns:a16="http://schemas.microsoft.com/office/drawing/2014/main" id="{D99828D4-E29A-4F2E-BAB0-2D1A397EC030}"/>
              </a:ext>
            </a:extLst>
          </p:cNvPr>
          <p:cNvSpPr/>
          <p:nvPr/>
        </p:nvSpPr>
        <p:spPr>
          <a:xfrm>
            <a:off x="691356" y="4817472"/>
            <a:ext cx="1765548" cy="338554"/>
          </a:xfrm>
          <a:prstGeom prst="rect">
            <a:avLst/>
          </a:prstGeom>
        </p:spPr>
        <p:txBody>
          <a:bodyPr wrap="none">
            <a:spAutoFit/>
          </a:bodyPr>
          <a:lstStyle/>
          <a:p>
            <a:r>
              <a:rPr lang="en-US" sz="1600" dirty="0"/>
              <a:t>Hyper parameters </a:t>
            </a:r>
          </a:p>
        </p:txBody>
      </p:sp>
    </p:spTree>
    <p:extLst>
      <p:ext uri="{BB962C8B-B14F-4D97-AF65-F5344CB8AC3E}">
        <p14:creationId xmlns:p14="http://schemas.microsoft.com/office/powerpoint/2010/main" val="1054721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BF45BFE-FCC4-4821-9F93-1FB1306CA06D}"/>
              </a:ext>
            </a:extLst>
          </p:cNvPr>
          <p:cNvPicPr/>
          <p:nvPr/>
        </p:nvPicPr>
        <p:blipFill rotWithShape="1">
          <a:blip r:embed="rId3"/>
          <a:srcRect l="13245" t="7125" r="6422" b="18328"/>
          <a:stretch/>
        </p:blipFill>
        <p:spPr bwMode="auto">
          <a:xfrm>
            <a:off x="5895975" y="1326592"/>
            <a:ext cx="6034306" cy="4081314"/>
          </a:xfrm>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8420064-9B89-490C-852F-998100274068}"/>
              </a:ext>
            </a:extLst>
          </p:cNvPr>
          <p:cNvPicPr>
            <a:picLocks noChangeAspect="1"/>
          </p:cNvPicPr>
          <p:nvPr/>
        </p:nvPicPr>
        <p:blipFill rotWithShape="1">
          <a:blip r:embed="rId5"/>
          <a:srcRect r="30773" b="19711"/>
          <a:stretch/>
        </p:blipFill>
        <p:spPr>
          <a:xfrm>
            <a:off x="767556" y="2666527"/>
            <a:ext cx="4953615" cy="1175106"/>
          </a:xfrm>
          <a:prstGeom prst="rect">
            <a:avLst/>
          </a:prstGeom>
        </p:spPr>
      </p:pic>
      <p:pic>
        <p:nvPicPr>
          <p:cNvPr id="10" name="Picture 9">
            <a:extLst>
              <a:ext uri="{FF2B5EF4-FFF2-40B4-BE49-F238E27FC236}">
                <a16:creationId xmlns:a16="http://schemas.microsoft.com/office/drawing/2014/main" id="{34DD436A-1BAF-4415-A853-F0C91DC79C75}"/>
              </a:ext>
            </a:extLst>
          </p:cNvPr>
          <p:cNvPicPr>
            <a:picLocks noChangeAspect="1"/>
          </p:cNvPicPr>
          <p:nvPr/>
        </p:nvPicPr>
        <p:blipFill rotWithShape="1">
          <a:blip r:embed="rId6"/>
          <a:srcRect r="2147" b="32847"/>
          <a:stretch/>
        </p:blipFill>
        <p:spPr>
          <a:xfrm>
            <a:off x="767556" y="5263802"/>
            <a:ext cx="6233319" cy="688780"/>
          </a:xfrm>
          <a:prstGeom prst="rect">
            <a:avLst/>
          </a:prstGeom>
          <a:ln>
            <a:solidFill>
              <a:schemeClr val="tx1"/>
            </a:solidFill>
          </a:ln>
        </p:spPr>
      </p:pic>
      <p:sp>
        <p:nvSpPr>
          <p:cNvPr id="14" name="Rectangle 13">
            <a:extLst>
              <a:ext uri="{FF2B5EF4-FFF2-40B4-BE49-F238E27FC236}">
                <a16:creationId xmlns:a16="http://schemas.microsoft.com/office/drawing/2014/main" id="{D99828D4-E29A-4F2E-BAB0-2D1A397EC030}"/>
              </a:ext>
            </a:extLst>
          </p:cNvPr>
          <p:cNvSpPr/>
          <p:nvPr/>
        </p:nvSpPr>
        <p:spPr>
          <a:xfrm>
            <a:off x="691356" y="4817472"/>
            <a:ext cx="1765548" cy="338554"/>
          </a:xfrm>
          <a:prstGeom prst="rect">
            <a:avLst/>
          </a:prstGeom>
        </p:spPr>
        <p:txBody>
          <a:bodyPr wrap="none">
            <a:spAutoFit/>
          </a:bodyPr>
          <a:lstStyle/>
          <a:p>
            <a:r>
              <a:rPr lang="en-US" sz="1600" dirty="0"/>
              <a:t>Hyper parameters </a:t>
            </a:r>
          </a:p>
        </p:txBody>
      </p:sp>
      <p:sp>
        <p:nvSpPr>
          <p:cNvPr id="16" name="Rectangle 15">
            <a:extLst>
              <a:ext uri="{FF2B5EF4-FFF2-40B4-BE49-F238E27FC236}">
                <a16:creationId xmlns:a16="http://schemas.microsoft.com/office/drawing/2014/main" id="{A9DC2BDA-8DBD-4426-A7A6-7DAF2DE36FBC}"/>
              </a:ext>
            </a:extLst>
          </p:cNvPr>
          <p:cNvSpPr/>
          <p:nvPr/>
        </p:nvSpPr>
        <p:spPr>
          <a:xfrm>
            <a:off x="8031925" y="937585"/>
            <a:ext cx="2113206" cy="281231"/>
          </a:xfrm>
          <a:prstGeom prst="rect">
            <a:avLst/>
          </a:prstGeom>
        </p:spPr>
        <p:txBody>
          <a:bodyPr wrap="none">
            <a:spAutoFit/>
          </a:bodyPr>
          <a:lstStyle/>
          <a:p>
            <a:pPr algn="ctr">
              <a:lnSpc>
                <a:spcPct val="107000"/>
              </a:lnSpc>
              <a:spcAft>
                <a:spcPts val="800"/>
              </a:spcAft>
            </a:pPr>
            <a:r>
              <a:rPr lang="en-US" sz="1200" b="1" dirty="0">
                <a:latin typeface="Calibri" panose="020F0502020204030204" pitchFamily="34" charset="0"/>
                <a:ea typeface="SimSun" panose="02010600030101010101" pitchFamily="2" charset="-122"/>
                <a:cs typeface="Calibri" panose="020F0502020204030204" pitchFamily="34" charset="0"/>
              </a:rPr>
              <a:t>Combined Models MSE &amp; RSQ</a:t>
            </a:r>
            <a:endParaRPr lang="en-US" sz="1200" b="1"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65420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BF45BFE-FCC4-4821-9F93-1FB1306CA06D}"/>
              </a:ext>
            </a:extLst>
          </p:cNvPr>
          <p:cNvPicPr/>
          <p:nvPr/>
        </p:nvPicPr>
        <p:blipFill rotWithShape="1">
          <a:blip r:embed="rId3"/>
          <a:srcRect l="13245" t="7125" r="6422" b="18328"/>
          <a:stretch/>
        </p:blipFill>
        <p:spPr bwMode="auto">
          <a:xfrm>
            <a:off x="5895975" y="1326592"/>
            <a:ext cx="6034306" cy="4081314"/>
          </a:xfrm>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99828D4-E29A-4F2E-BAB0-2D1A397EC030}"/>
              </a:ext>
            </a:extLst>
          </p:cNvPr>
          <p:cNvSpPr/>
          <p:nvPr/>
        </p:nvSpPr>
        <p:spPr>
          <a:xfrm>
            <a:off x="691357" y="4607922"/>
            <a:ext cx="4490244" cy="523220"/>
          </a:xfrm>
          <a:prstGeom prst="rect">
            <a:avLst/>
          </a:prstGeom>
        </p:spPr>
        <p:txBody>
          <a:bodyPr wrap="square">
            <a:spAutoFit/>
          </a:bodyPr>
          <a:lstStyle/>
          <a:p>
            <a:pPr algn="ctr"/>
            <a:r>
              <a:rPr lang="en-US" sz="1400" dirty="0"/>
              <a:t>Best performing model only provided an R</a:t>
            </a:r>
            <a:r>
              <a:rPr lang="en-US" sz="1400" baseline="30000" dirty="0"/>
              <a:t>2</a:t>
            </a:r>
            <a:r>
              <a:rPr lang="en-US" sz="1400" dirty="0"/>
              <a:t> of </a:t>
            </a:r>
            <a:r>
              <a:rPr lang="en-US" sz="1400" b="1" dirty="0"/>
              <a:t>0.057944</a:t>
            </a:r>
            <a:r>
              <a:rPr lang="en-US" sz="1400" dirty="0"/>
              <a:t> (iwc1 | CTR). Interestingly, the MSE is quite low at </a:t>
            </a:r>
            <a:r>
              <a:rPr lang="en-US" sz="1400" b="1" dirty="0"/>
              <a:t>0.00678</a:t>
            </a:r>
            <a:endParaRPr lang="en-US" sz="1200" b="1" dirty="0"/>
          </a:p>
        </p:txBody>
      </p:sp>
      <p:sp>
        <p:nvSpPr>
          <p:cNvPr id="16" name="Rectangle 15">
            <a:extLst>
              <a:ext uri="{FF2B5EF4-FFF2-40B4-BE49-F238E27FC236}">
                <a16:creationId xmlns:a16="http://schemas.microsoft.com/office/drawing/2014/main" id="{A9DC2BDA-8DBD-4426-A7A6-7DAF2DE36FBC}"/>
              </a:ext>
            </a:extLst>
          </p:cNvPr>
          <p:cNvSpPr/>
          <p:nvPr/>
        </p:nvSpPr>
        <p:spPr>
          <a:xfrm>
            <a:off x="8031925" y="937585"/>
            <a:ext cx="2113206" cy="281231"/>
          </a:xfrm>
          <a:prstGeom prst="rect">
            <a:avLst/>
          </a:prstGeom>
        </p:spPr>
        <p:txBody>
          <a:bodyPr wrap="none">
            <a:spAutoFit/>
          </a:bodyPr>
          <a:lstStyle/>
          <a:p>
            <a:pPr algn="ctr">
              <a:lnSpc>
                <a:spcPct val="107000"/>
              </a:lnSpc>
              <a:spcAft>
                <a:spcPts val="800"/>
              </a:spcAft>
            </a:pPr>
            <a:r>
              <a:rPr lang="en-US" sz="1200" b="1" dirty="0">
                <a:latin typeface="Calibri" panose="020F0502020204030204" pitchFamily="34" charset="0"/>
                <a:ea typeface="SimSun" panose="02010600030101010101" pitchFamily="2" charset="-122"/>
                <a:cs typeface="Calibri" panose="020F0502020204030204" pitchFamily="34" charset="0"/>
              </a:rPr>
              <a:t>Combined Models MSE &amp; RSQ</a:t>
            </a:r>
            <a:endParaRPr lang="en-US" sz="1200" b="1" dirty="0">
              <a:latin typeface="Calibri" panose="020F0502020204030204" pitchFamily="34" charset="0"/>
              <a:ea typeface="SimSu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71F39914-AB32-4522-8734-376F49A2C73A}"/>
              </a:ext>
            </a:extLst>
          </p:cNvPr>
          <p:cNvPicPr>
            <a:picLocks noChangeAspect="1"/>
          </p:cNvPicPr>
          <p:nvPr/>
        </p:nvPicPr>
        <p:blipFill rotWithShape="1">
          <a:blip r:embed="rId5"/>
          <a:srcRect r="72054" b="15489"/>
          <a:stretch/>
        </p:blipFill>
        <p:spPr>
          <a:xfrm>
            <a:off x="2034381" y="2266477"/>
            <a:ext cx="2051844" cy="2201543"/>
          </a:xfrm>
          <a:prstGeom prst="rect">
            <a:avLst/>
          </a:prstGeom>
          <a:ln>
            <a:solidFill>
              <a:schemeClr val="tx1"/>
            </a:solidFill>
          </a:ln>
        </p:spPr>
      </p:pic>
      <p:pic>
        <p:nvPicPr>
          <p:cNvPr id="8" name="Picture 7">
            <a:extLst>
              <a:ext uri="{FF2B5EF4-FFF2-40B4-BE49-F238E27FC236}">
                <a16:creationId xmlns:a16="http://schemas.microsoft.com/office/drawing/2014/main" id="{5483B3D2-0D50-4095-BB76-96E2E507A3FD}"/>
              </a:ext>
            </a:extLst>
          </p:cNvPr>
          <p:cNvPicPr>
            <a:picLocks noChangeAspect="1"/>
          </p:cNvPicPr>
          <p:nvPr/>
        </p:nvPicPr>
        <p:blipFill rotWithShape="1">
          <a:blip r:embed="rId6"/>
          <a:srcRect r="30773" b="19711"/>
          <a:stretch/>
        </p:blipFill>
        <p:spPr>
          <a:xfrm>
            <a:off x="767556" y="5783934"/>
            <a:ext cx="3811038" cy="904062"/>
          </a:xfrm>
          <a:prstGeom prst="rect">
            <a:avLst/>
          </a:prstGeom>
        </p:spPr>
      </p:pic>
    </p:spTree>
    <p:extLst>
      <p:ext uri="{BB962C8B-B14F-4D97-AF65-F5344CB8AC3E}">
        <p14:creationId xmlns:p14="http://schemas.microsoft.com/office/powerpoint/2010/main" val="1882080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b="1" dirty="0"/>
              <a:t>	Predict</a:t>
            </a:r>
            <a:endParaRPr lang="en-US" dirty="0"/>
          </a:p>
        </p:txBody>
      </p:sp>
      <p:pic>
        <p:nvPicPr>
          <p:cNvPr id="7" name="Picture 12" descr="Image result for data understanding icon">
            <a:extLst>
              <a:ext uri="{FF2B5EF4-FFF2-40B4-BE49-F238E27FC236}">
                <a16:creationId xmlns:a16="http://schemas.microsoft.com/office/drawing/2014/main" id="{17F2D618-2958-4BE8-BC8D-867BE2E8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56" y="451811"/>
            <a:ext cx="1015039" cy="101503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A9D3AC-B311-419F-8897-421F92633E47}"/>
              </a:ext>
            </a:extLst>
          </p:cNvPr>
          <p:cNvSpPr/>
          <p:nvPr/>
        </p:nvSpPr>
        <p:spPr>
          <a:xfrm>
            <a:off x="7510295" y="1039019"/>
            <a:ext cx="2649705" cy="375552"/>
          </a:xfrm>
          <a:prstGeom prst="rect">
            <a:avLst/>
          </a:prstGeom>
        </p:spPr>
        <p:txBody>
          <a:bodyPr wrap="square">
            <a:spAutoFit/>
          </a:bodyPr>
          <a:lstStyle/>
          <a:p>
            <a:pPr>
              <a:lnSpc>
                <a:spcPct val="107000"/>
              </a:lnSpc>
              <a:spcAft>
                <a:spcPts val="800"/>
              </a:spcAft>
            </a:pPr>
            <a:r>
              <a:rPr lang="en-US" b="1" dirty="0">
                <a:solidFill>
                  <a:srgbClr val="353535"/>
                </a:solidFill>
                <a:latin typeface="Calibri" panose="020F0502020204030204" pitchFamily="34" charset="0"/>
                <a:ea typeface="SimSun" panose="02010600030101010101" pitchFamily="2" charset="-122"/>
                <a:cs typeface="Calibri" panose="020F0502020204030204" pitchFamily="34" charset="0"/>
              </a:rPr>
              <a:t>Mixed Input Model</a:t>
            </a:r>
          </a:p>
        </p:txBody>
      </p:sp>
      <p:sp>
        <p:nvSpPr>
          <p:cNvPr id="13" name="Rectangle 12">
            <a:extLst>
              <a:ext uri="{FF2B5EF4-FFF2-40B4-BE49-F238E27FC236}">
                <a16:creationId xmlns:a16="http://schemas.microsoft.com/office/drawing/2014/main" id="{C7BFAAA1-B563-41F0-82A9-259CDD089EBD}"/>
              </a:ext>
            </a:extLst>
          </p:cNvPr>
          <p:cNvSpPr/>
          <p:nvPr/>
        </p:nvSpPr>
        <p:spPr>
          <a:xfrm>
            <a:off x="802878" y="1744994"/>
            <a:ext cx="3467100" cy="871008"/>
          </a:xfrm>
          <a:prstGeom prst="rect">
            <a:avLst/>
          </a:prstGeom>
          <a:solidFill>
            <a:schemeClr val="accent4">
              <a:lumMod val="20000"/>
              <a:lumOff val="80000"/>
            </a:schemeClr>
          </a:solidFill>
        </p:spPr>
        <p:txBody>
          <a:bodyPr wrap="square">
            <a:spAutoFit/>
          </a:bodyPr>
          <a:lstStyle/>
          <a:p>
            <a:pPr algn="ctr">
              <a:lnSpc>
                <a:spcPct val="107000"/>
              </a:lnSpc>
              <a:spcAft>
                <a:spcPts val="800"/>
              </a:spcAft>
            </a:pPr>
            <a:r>
              <a:rPr lang="en-US" sz="1600" dirty="0"/>
              <a:t>Our prediction models are comparatively inferior (other Mixed Input Models get R</a:t>
            </a:r>
            <a:r>
              <a:rPr lang="en-US" sz="1600" baseline="30000" dirty="0"/>
              <a:t>2</a:t>
            </a:r>
            <a:r>
              <a:rPr lang="en-US" sz="1600" dirty="0"/>
              <a:t> of 70%). </a:t>
            </a:r>
            <a:endParaRPr lang="en-US" sz="1600" b="1" dirty="0">
              <a:latin typeface="Calibri" panose="020F0502020204030204" pitchFamily="34" charset="0"/>
              <a:ea typeface="SimSun" panose="02010600030101010101" pitchFamily="2" charset="-122"/>
              <a:cs typeface="Times New Roman" panose="02020603050405020304" pitchFamily="18" charset="0"/>
            </a:endParaRPr>
          </a:p>
        </p:txBody>
      </p:sp>
      <p:grpSp>
        <p:nvGrpSpPr>
          <p:cNvPr id="6" name="Group 5">
            <a:extLst>
              <a:ext uri="{FF2B5EF4-FFF2-40B4-BE49-F238E27FC236}">
                <a16:creationId xmlns:a16="http://schemas.microsoft.com/office/drawing/2014/main" id="{CAB06766-AFDB-4865-B93C-2E28746AF061}"/>
              </a:ext>
            </a:extLst>
          </p:cNvPr>
          <p:cNvGrpSpPr/>
          <p:nvPr/>
        </p:nvGrpSpPr>
        <p:grpSpPr>
          <a:xfrm>
            <a:off x="4734604" y="1462087"/>
            <a:ext cx="7228796" cy="5182394"/>
            <a:chOff x="4734604" y="1462087"/>
            <a:chExt cx="7228796" cy="5182394"/>
          </a:xfrm>
        </p:grpSpPr>
        <p:pic>
          <p:nvPicPr>
            <p:cNvPr id="12" name="Picture 11">
              <a:extLst>
                <a:ext uri="{FF2B5EF4-FFF2-40B4-BE49-F238E27FC236}">
                  <a16:creationId xmlns:a16="http://schemas.microsoft.com/office/drawing/2014/main" id="{F008A18F-E037-4DCD-B77C-A07DE829E2D5}"/>
                </a:ext>
              </a:extLst>
            </p:cNvPr>
            <p:cNvPicPr>
              <a:picLocks noChangeAspect="1"/>
            </p:cNvPicPr>
            <p:nvPr/>
          </p:nvPicPr>
          <p:blipFill rotWithShape="1">
            <a:blip r:embed="rId4"/>
            <a:srcRect r="2241" b="6973"/>
            <a:stretch/>
          </p:blipFill>
          <p:spPr>
            <a:xfrm>
              <a:off x="4734604" y="1462087"/>
              <a:ext cx="7228796" cy="5182394"/>
            </a:xfrm>
            <a:prstGeom prst="rect">
              <a:avLst/>
            </a:prstGeom>
            <a:ln>
              <a:solidFill>
                <a:schemeClr val="tx1"/>
              </a:solidFill>
            </a:ln>
          </p:spPr>
        </p:pic>
        <p:cxnSp>
          <p:nvCxnSpPr>
            <p:cNvPr id="5" name="Straight Connector 4">
              <a:extLst>
                <a:ext uri="{FF2B5EF4-FFF2-40B4-BE49-F238E27FC236}">
                  <a16:creationId xmlns:a16="http://schemas.microsoft.com/office/drawing/2014/main" id="{9672A8ED-81E2-44A0-9A38-AC8E7E272FA0}"/>
                </a:ext>
              </a:extLst>
            </p:cNvPr>
            <p:cNvCxnSpPr/>
            <p:nvPr/>
          </p:nvCxnSpPr>
          <p:spPr>
            <a:xfrm>
              <a:off x="8001000" y="1462087"/>
              <a:ext cx="0" cy="5182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2D42D752-BD35-4F0B-82FC-6B82FB136908}"/>
              </a:ext>
            </a:extLst>
          </p:cNvPr>
          <p:cNvSpPr/>
          <p:nvPr/>
        </p:nvSpPr>
        <p:spPr>
          <a:xfrm>
            <a:off x="802878" y="3021877"/>
            <a:ext cx="3467100" cy="607539"/>
          </a:xfrm>
          <a:prstGeom prst="rect">
            <a:avLst/>
          </a:prstGeom>
          <a:solidFill>
            <a:schemeClr val="accent4">
              <a:lumMod val="20000"/>
              <a:lumOff val="80000"/>
            </a:schemeClr>
          </a:solidFill>
        </p:spPr>
        <p:txBody>
          <a:bodyPr wrap="square">
            <a:spAutoFit/>
          </a:bodyPr>
          <a:lstStyle/>
          <a:p>
            <a:pPr algn="ctr">
              <a:lnSpc>
                <a:spcPct val="107000"/>
              </a:lnSpc>
              <a:spcAft>
                <a:spcPts val="800"/>
              </a:spcAft>
            </a:pPr>
            <a:r>
              <a:rPr lang="en-US" sz="1600" dirty="0"/>
              <a:t>Fundamental issue in the data preparation or transformation?</a:t>
            </a:r>
            <a:endParaRPr lang="en-US" sz="1600" b="1" dirty="0">
              <a:latin typeface="Calibri" panose="020F0502020204030204" pitchFamily="34"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0B0D827D-4244-4E55-9AF0-58026E8F31B7}"/>
              </a:ext>
            </a:extLst>
          </p:cNvPr>
          <p:cNvSpPr/>
          <p:nvPr/>
        </p:nvSpPr>
        <p:spPr>
          <a:xfrm>
            <a:off x="802878" y="4035291"/>
            <a:ext cx="3467100" cy="344069"/>
          </a:xfrm>
          <a:prstGeom prst="rect">
            <a:avLst/>
          </a:prstGeom>
          <a:solidFill>
            <a:schemeClr val="accent4">
              <a:lumMod val="20000"/>
              <a:lumOff val="80000"/>
            </a:schemeClr>
          </a:solidFill>
        </p:spPr>
        <p:txBody>
          <a:bodyPr wrap="square">
            <a:spAutoFit/>
          </a:bodyPr>
          <a:lstStyle/>
          <a:p>
            <a:pPr algn="ctr">
              <a:lnSpc>
                <a:spcPct val="107000"/>
              </a:lnSpc>
              <a:spcAft>
                <a:spcPts val="800"/>
              </a:spcAft>
            </a:pPr>
            <a:r>
              <a:rPr lang="en-US" sz="1600" dirty="0"/>
              <a:t>Try all parameter sets?</a:t>
            </a:r>
            <a:endParaRPr lang="en-US" sz="1600" b="1" dirty="0">
              <a:latin typeface="Calibri" panose="020F0502020204030204" pitchFamily="34"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BC84125C-F4DA-4388-AD12-F5F13CAA8243}"/>
              </a:ext>
            </a:extLst>
          </p:cNvPr>
          <p:cNvSpPr/>
          <p:nvPr/>
        </p:nvSpPr>
        <p:spPr>
          <a:xfrm>
            <a:off x="802878" y="4785235"/>
            <a:ext cx="3467100" cy="344069"/>
          </a:xfrm>
          <a:prstGeom prst="rect">
            <a:avLst/>
          </a:prstGeom>
          <a:solidFill>
            <a:schemeClr val="accent4">
              <a:lumMod val="20000"/>
              <a:lumOff val="80000"/>
            </a:schemeClr>
          </a:solidFill>
        </p:spPr>
        <p:txBody>
          <a:bodyPr wrap="square">
            <a:spAutoFit/>
          </a:bodyPr>
          <a:lstStyle/>
          <a:p>
            <a:pPr algn="ctr">
              <a:lnSpc>
                <a:spcPct val="107000"/>
              </a:lnSpc>
              <a:spcAft>
                <a:spcPts val="800"/>
              </a:spcAft>
            </a:pPr>
            <a:r>
              <a:rPr lang="en-US" sz="1600" dirty="0"/>
              <a:t>Try with different hyper parameters?</a:t>
            </a:r>
            <a:endParaRPr lang="en-US" sz="1600" b="1" dirty="0">
              <a:latin typeface="Calibri" panose="020F0502020204030204" pitchFamily="34" charset="0"/>
              <a:ea typeface="SimSun"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26E65969-0E5D-4705-ADC0-51676D4DBC63}"/>
              </a:ext>
            </a:extLst>
          </p:cNvPr>
          <p:cNvSpPr/>
          <p:nvPr/>
        </p:nvSpPr>
        <p:spPr>
          <a:xfrm>
            <a:off x="802878" y="5535181"/>
            <a:ext cx="3467100" cy="871008"/>
          </a:xfrm>
          <a:prstGeom prst="rect">
            <a:avLst/>
          </a:prstGeom>
          <a:solidFill>
            <a:schemeClr val="accent4">
              <a:lumMod val="20000"/>
              <a:lumOff val="80000"/>
            </a:schemeClr>
          </a:solidFill>
        </p:spPr>
        <p:txBody>
          <a:bodyPr wrap="square">
            <a:spAutoFit/>
          </a:bodyPr>
          <a:lstStyle/>
          <a:p>
            <a:pPr algn="ctr">
              <a:lnSpc>
                <a:spcPct val="107000"/>
              </a:lnSpc>
              <a:spcAft>
                <a:spcPts val="800"/>
              </a:spcAft>
            </a:pPr>
            <a:r>
              <a:rPr lang="en-US" sz="1600" dirty="0"/>
              <a:t>Try Random Forests. Predict bins of CTR / CPC from Interest, Work, Countries, and Image Objects.</a:t>
            </a:r>
            <a:endParaRPr lang="en-US" sz="1600" b="1"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40198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Next Steps…</a:t>
            </a:r>
          </a:p>
        </p:txBody>
      </p:sp>
      <p:pic>
        <p:nvPicPr>
          <p:cNvPr id="3" name="Graphic 2" descr="Shoe footprints">
            <a:extLst>
              <a:ext uri="{FF2B5EF4-FFF2-40B4-BE49-F238E27FC236}">
                <a16:creationId xmlns:a16="http://schemas.microsoft.com/office/drawing/2014/main" id="{1139D657-314D-41B6-AE72-B67043B2C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438399"/>
            <a:ext cx="1371600" cy="1371600"/>
          </a:xfrm>
          <a:prstGeom prst="rect">
            <a:avLst/>
          </a:prstGeom>
        </p:spPr>
      </p:pic>
    </p:spTree>
    <p:extLst>
      <p:ext uri="{BB962C8B-B14F-4D97-AF65-F5344CB8AC3E}">
        <p14:creationId xmlns:p14="http://schemas.microsoft.com/office/powerpoint/2010/main" val="3946073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Shoe footprints">
            <a:extLst>
              <a:ext uri="{FF2B5EF4-FFF2-40B4-BE49-F238E27FC236}">
                <a16:creationId xmlns:a16="http://schemas.microsoft.com/office/drawing/2014/main" id="{1139D657-314D-41B6-AE72-B67043B2C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457199"/>
            <a:ext cx="901701" cy="901701"/>
          </a:xfrm>
          <a:prstGeom prst="rect">
            <a:avLst/>
          </a:prstGeom>
        </p:spPr>
      </p:pic>
      <p:sp>
        <p:nvSpPr>
          <p:cNvPr id="2" name="Title 1">
            <a:extLst>
              <a:ext uri="{FF2B5EF4-FFF2-40B4-BE49-F238E27FC236}">
                <a16:creationId xmlns:a16="http://schemas.microsoft.com/office/drawing/2014/main" id="{18F3AD05-44CD-4301-BED3-7BE570BED2EE}"/>
              </a:ext>
            </a:extLst>
          </p:cNvPr>
          <p:cNvSpPr>
            <a:spLocks noGrp="1"/>
          </p:cNvSpPr>
          <p:nvPr>
            <p:ph type="title"/>
          </p:nvPr>
        </p:nvSpPr>
        <p:spPr/>
        <p:txBody>
          <a:bodyPr/>
          <a:lstStyle/>
          <a:p>
            <a:r>
              <a:rPr lang="en-SG" dirty="0"/>
              <a:t>	Next Steps…</a:t>
            </a:r>
            <a:endParaRPr lang="en-US" dirty="0"/>
          </a:p>
        </p:txBody>
      </p:sp>
      <p:graphicFrame>
        <p:nvGraphicFramePr>
          <p:cNvPr id="6" name="Table 5">
            <a:extLst>
              <a:ext uri="{FF2B5EF4-FFF2-40B4-BE49-F238E27FC236}">
                <a16:creationId xmlns:a16="http://schemas.microsoft.com/office/drawing/2014/main" id="{7DD45FD0-51EE-496D-96ED-35D005468F43}"/>
              </a:ext>
            </a:extLst>
          </p:cNvPr>
          <p:cNvGraphicFramePr>
            <a:graphicFrameLocks noGrp="1"/>
          </p:cNvGraphicFramePr>
          <p:nvPr>
            <p:extLst>
              <p:ext uri="{D42A27DB-BD31-4B8C-83A1-F6EECF244321}">
                <p14:modId xmlns:p14="http://schemas.microsoft.com/office/powerpoint/2010/main" val="1594959681"/>
              </p:ext>
            </p:extLst>
          </p:nvPr>
        </p:nvGraphicFramePr>
        <p:xfrm>
          <a:off x="1886664" y="2083879"/>
          <a:ext cx="8418672" cy="3645027"/>
        </p:xfrm>
        <a:graphic>
          <a:graphicData uri="http://schemas.openxmlformats.org/drawingml/2006/table">
            <a:tbl>
              <a:tblPr firstRow="1" firstCol="1" bandRow="1">
                <a:tableStyleId>{5940675A-B579-460E-94D1-54222C63F5DA}</a:tableStyleId>
              </a:tblPr>
              <a:tblGrid>
                <a:gridCol w="2806224">
                  <a:extLst>
                    <a:ext uri="{9D8B030D-6E8A-4147-A177-3AD203B41FA5}">
                      <a16:colId xmlns:a16="http://schemas.microsoft.com/office/drawing/2014/main" val="3154553339"/>
                    </a:ext>
                  </a:extLst>
                </a:gridCol>
                <a:gridCol w="2806224">
                  <a:extLst>
                    <a:ext uri="{9D8B030D-6E8A-4147-A177-3AD203B41FA5}">
                      <a16:colId xmlns:a16="http://schemas.microsoft.com/office/drawing/2014/main" val="4005125813"/>
                    </a:ext>
                  </a:extLst>
                </a:gridCol>
                <a:gridCol w="2806224">
                  <a:extLst>
                    <a:ext uri="{9D8B030D-6E8A-4147-A177-3AD203B41FA5}">
                      <a16:colId xmlns:a16="http://schemas.microsoft.com/office/drawing/2014/main" val="2226520207"/>
                    </a:ext>
                  </a:extLst>
                </a:gridCol>
              </a:tblGrid>
              <a:tr h="240962">
                <a:tc>
                  <a:txBody>
                    <a:bodyPr/>
                    <a:lstStyle/>
                    <a:p>
                      <a:pPr>
                        <a:lnSpc>
                          <a:spcPct val="107000"/>
                        </a:lnSpc>
                        <a:spcAft>
                          <a:spcPts val="0"/>
                        </a:spcAft>
                      </a:pPr>
                      <a:r>
                        <a:rPr lang="en-US" sz="2000" b="1" dirty="0">
                          <a:effectLst/>
                        </a:rPr>
                        <a:t>Data Cleaning</a:t>
                      </a:r>
                      <a:endParaRPr lang="en-US" sz="20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en-US" sz="2000" b="1" dirty="0">
                          <a:effectLst/>
                        </a:rPr>
                        <a:t>Data Transformation</a:t>
                      </a:r>
                      <a:endParaRPr lang="en-US" sz="20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en-US" sz="2000" b="1" dirty="0">
                          <a:effectLst/>
                        </a:rPr>
                        <a:t>Modeling &amp; Prediction</a:t>
                      </a:r>
                      <a:endParaRPr lang="en-US" sz="20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57191425"/>
                  </a:ext>
                </a:extLst>
              </a:tr>
              <a:tr h="2317607">
                <a:tc>
                  <a:txBody>
                    <a:bodyPr/>
                    <a:lstStyle/>
                    <a:p>
                      <a:pPr marL="342900" lvl="0" indent="-342900">
                        <a:spcAft>
                          <a:spcPts val="0"/>
                        </a:spcAft>
                        <a:buFont typeface="+mj-lt"/>
                        <a:buAutoNum type="arabicPeriod"/>
                      </a:pPr>
                      <a:r>
                        <a:rPr lang="en-US" sz="1400" dirty="0">
                          <a:effectLst/>
                        </a:rPr>
                        <a:t>Find the </a:t>
                      </a:r>
                      <a:r>
                        <a:rPr lang="en-US" sz="1400" u="sng" dirty="0">
                          <a:effectLst/>
                          <a:hlinkClick r:id="rId4"/>
                        </a:rPr>
                        <a:t>correlation ratio</a:t>
                      </a:r>
                      <a:r>
                        <a:rPr lang="en-US" sz="1400" dirty="0">
                          <a:effectLst/>
                        </a:rPr>
                        <a:t> </a:t>
                      </a:r>
                      <a:r>
                        <a:rPr lang="en-US" sz="1400" b="1" dirty="0">
                          <a:effectLst/>
                        </a:rPr>
                        <a:t>between features</a:t>
                      </a:r>
                      <a:r>
                        <a:rPr lang="en-US" sz="1400" dirty="0">
                          <a:effectLst/>
                        </a:rPr>
                        <a:t>. Remove variables that are highly correlated to enforce independence </a:t>
                      </a:r>
                      <a:endParaRPr lang="en-US" sz="2000" dirty="0">
                        <a:effectLst/>
                      </a:endParaRPr>
                    </a:p>
                    <a:p>
                      <a:pPr>
                        <a:lnSpc>
                          <a:spcPct val="107000"/>
                        </a:lnSpc>
                        <a:spcAft>
                          <a:spcPts val="0"/>
                        </a:spcAft>
                      </a:pPr>
                      <a:r>
                        <a:rPr lang="en-US" sz="1400" dirty="0">
                          <a:effectLst/>
                        </a:rPr>
                        <a:t> </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342900" lvl="0" indent="-342900">
                        <a:spcAft>
                          <a:spcPts val="0"/>
                        </a:spcAft>
                        <a:buFont typeface="+mj-lt"/>
                        <a:buAutoNum type="arabicPeriod"/>
                      </a:pPr>
                      <a:r>
                        <a:rPr lang="en-US" sz="1400" dirty="0">
                          <a:effectLst/>
                        </a:rPr>
                        <a:t>Use </a:t>
                      </a:r>
                      <a:r>
                        <a:rPr lang="en-US" sz="1400" u="sng" dirty="0">
                          <a:effectLst/>
                          <a:hlinkClick r:id="rId4"/>
                        </a:rPr>
                        <a:t>correlation ratio</a:t>
                      </a:r>
                      <a:r>
                        <a:rPr lang="en-US" sz="1400" dirty="0">
                          <a:effectLst/>
                        </a:rPr>
                        <a:t> in </a:t>
                      </a:r>
                      <a:r>
                        <a:rPr lang="en-US" sz="1400" b="1" dirty="0">
                          <a:effectLst/>
                        </a:rPr>
                        <a:t>K-means*</a:t>
                      </a:r>
                      <a:r>
                        <a:rPr lang="en-US" sz="1400" dirty="0">
                          <a:effectLst/>
                        </a:rPr>
                        <a:t> algorithm to cluster them. </a:t>
                      </a:r>
                      <a:endParaRPr lang="en-US" sz="2000" dirty="0">
                        <a:effectLst/>
                      </a:endParaRPr>
                    </a:p>
                    <a:p>
                      <a:pPr marL="342900" lvl="0" indent="-342900">
                        <a:spcAft>
                          <a:spcPts val="0"/>
                        </a:spcAft>
                        <a:buFont typeface="+mj-lt"/>
                        <a:buAutoNum type="arabicPeriod"/>
                      </a:pPr>
                      <a:r>
                        <a:rPr lang="en-US" sz="1400" b="1" dirty="0">
                          <a:effectLst/>
                        </a:rPr>
                        <a:t>Group work positions </a:t>
                      </a:r>
                      <a:r>
                        <a:rPr lang="en-US" sz="1400" dirty="0">
                          <a:effectLst/>
                        </a:rPr>
                        <a:t>into broader categories (e.g. seniority) and use </a:t>
                      </a:r>
                      <a:r>
                        <a:rPr lang="en-US" sz="1400" u="sng" dirty="0">
                          <a:effectLst/>
                          <a:hlinkClick r:id="rId5"/>
                        </a:rPr>
                        <a:t>label (aka dummy) encoding</a:t>
                      </a:r>
                      <a:r>
                        <a:rPr lang="en-US" sz="1400" dirty="0">
                          <a:effectLst/>
                        </a:rPr>
                        <a:t> on them? </a:t>
                      </a:r>
                      <a:endParaRPr lang="en-US" sz="2000" dirty="0">
                        <a:effectLst/>
                      </a:endParaRPr>
                    </a:p>
                    <a:p>
                      <a:pPr>
                        <a:lnSpc>
                          <a:spcPct val="107000"/>
                        </a:lnSpc>
                        <a:spcAft>
                          <a:spcPts val="0"/>
                        </a:spcAft>
                      </a:pPr>
                      <a:r>
                        <a:rPr lang="en-US" sz="1400" dirty="0">
                          <a:effectLst/>
                        </a:rPr>
                        <a:t> </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342900" lvl="0" indent="-342900">
                        <a:spcAft>
                          <a:spcPts val="0"/>
                        </a:spcAft>
                        <a:buFont typeface="+mj-lt"/>
                        <a:buAutoNum type="arabicPeriod"/>
                      </a:pPr>
                      <a:r>
                        <a:rPr lang="en-US" sz="1400" dirty="0">
                          <a:effectLst/>
                        </a:rPr>
                        <a:t>Instead of selecting parameter sets based on their Linear Regression performance – try all parameter sets less than suggest features. E.g. Build models for each set of Interests[0…58]</a:t>
                      </a:r>
                      <a:endParaRPr lang="en-US" sz="2000" dirty="0">
                        <a:effectLst/>
                      </a:endParaRPr>
                    </a:p>
                    <a:p>
                      <a:pPr marL="342900" lvl="0" indent="-342900">
                        <a:spcAft>
                          <a:spcPts val="0"/>
                        </a:spcAft>
                        <a:buFont typeface="+mj-lt"/>
                        <a:buAutoNum type="arabicPeriod"/>
                      </a:pPr>
                      <a:r>
                        <a:rPr lang="en-US" sz="1400" dirty="0">
                          <a:effectLst/>
                        </a:rPr>
                        <a:t>Try with </a:t>
                      </a:r>
                      <a:r>
                        <a:rPr lang="en-US" sz="1400" b="1" dirty="0">
                          <a:effectLst/>
                        </a:rPr>
                        <a:t>different hyper parameters.</a:t>
                      </a:r>
                      <a:r>
                        <a:rPr lang="en-US" sz="1400" dirty="0">
                          <a:effectLst/>
                        </a:rPr>
                        <a:t> </a:t>
                      </a:r>
                      <a:endParaRPr lang="en-US" sz="2000" dirty="0">
                        <a:effectLst/>
                      </a:endParaRPr>
                    </a:p>
                    <a:p>
                      <a:pPr marL="342900" lvl="0" indent="-342900">
                        <a:spcAft>
                          <a:spcPts val="0"/>
                        </a:spcAft>
                        <a:buFont typeface="+mj-lt"/>
                        <a:buAutoNum type="arabicPeriod"/>
                      </a:pPr>
                      <a:r>
                        <a:rPr lang="en-US" sz="1400" dirty="0">
                          <a:effectLst/>
                        </a:rPr>
                        <a:t>Trial </a:t>
                      </a:r>
                      <a:r>
                        <a:rPr lang="en-US" sz="1400" b="1" dirty="0">
                          <a:effectLst/>
                        </a:rPr>
                        <a:t>different types of layers </a:t>
                      </a:r>
                      <a:r>
                        <a:rPr lang="en-US" sz="1400" dirty="0">
                          <a:effectLst/>
                        </a:rPr>
                        <a:t>in the Combined model</a:t>
                      </a:r>
                      <a:endParaRPr lang="en-US" sz="2000" dirty="0">
                        <a:effectLst/>
                      </a:endParaRPr>
                    </a:p>
                    <a:p>
                      <a:pPr>
                        <a:lnSpc>
                          <a:spcPct val="107000"/>
                        </a:lnSpc>
                        <a:spcAft>
                          <a:spcPts val="0"/>
                        </a:spcAft>
                      </a:pPr>
                      <a:r>
                        <a:rPr lang="en-US" sz="1400" dirty="0">
                          <a:effectLst/>
                        </a:rPr>
                        <a:t> </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8608278"/>
                  </a:ext>
                </a:extLst>
              </a:tr>
              <a:tr h="653453">
                <a:tc>
                  <a:txBody>
                    <a:bodyPr/>
                    <a:lstStyle/>
                    <a:p>
                      <a:pPr>
                        <a:lnSpc>
                          <a:spcPct val="107000"/>
                        </a:lnSpc>
                        <a:spcAft>
                          <a:spcPts val="0"/>
                        </a:spcAft>
                      </a:pPr>
                      <a:r>
                        <a:rPr lang="en-US" sz="2000">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a:lnSpc>
                          <a:spcPct val="107000"/>
                        </a:lnSpc>
                        <a:spcAft>
                          <a:spcPts val="0"/>
                        </a:spcAft>
                      </a:pPr>
                      <a:r>
                        <a:rPr lang="en-US" sz="1400" dirty="0">
                          <a:effectLst/>
                        </a:rPr>
                        <a:t>Try </a:t>
                      </a:r>
                      <a:r>
                        <a:rPr lang="en-US" sz="1400" b="1" dirty="0">
                          <a:effectLst/>
                        </a:rPr>
                        <a:t>Random Forests</a:t>
                      </a:r>
                      <a:r>
                        <a:rPr lang="en-US" sz="1400" dirty="0">
                          <a:effectLst/>
                        </a:rPr>
                        <a:t>. It can be used predict bins of CTR / CPC from Interest, Work, Countries, and Image Objects.</a:t>
                      </a:r>
                      <a:endParaRPr lang="en-US" sz="2000" dirty="0">
                        <a:effectLst/>
                      </a:endParaRPr>
                    </a:p>
                    <a:p>
                      <a:pPr>
                        <a:lnSpc>
                          <a:spcPct val="107000"/>
                        </a:lnSpc>
                        <a:spcAft>
                          <a:spcPts val="0"/>
                        </a:spcAft>
                      </a:pPr>
                      <a:r>
                        <a:rPr lang="en-US" sz="2000" dirty="0">
                          <a:effectLst/>
                        </a:rPr>
                        <a:t> </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84649234"/>
                  </a:ext>
                </a:extLst>
              </a:tr>
            </a:tbl>
          </a:graphicData>
        </a:graphic>
      </p:graphicFrame>
      <p:sp>
        <p:nvSpPr>
          <p:cNvPr id="4" name="TextBox 3">
            <a:extLst>
              <a:ext uri="{FF2B5EF4-FFF2-40B4-BE49-F238E27FC236}">
                <a16:creationId xmlns:a16="http://schemas.microsoft.com/office/drawing/2014/main" id="{28C08577-C0A4-4831-9470-A8C9081462BA}"/>
              </a:ext>
            </a:extLst>
          </p:cNvPr>
          <p:cNvSpPr txBox="1"/>
          <p:nvPr/>
        </p:nvSpPr>
        <p:spPr>
          <a:xfrm>
            <a:off x="1840945" y="6316394"/>
            <a:ext cx="2656027" cy="430887"/>
          </a:xfrm>
          <a:prstGeom prst="rect">
            <a:avLst/>
          </a:prstGeom>
          <a:noFill/>
        </p:spPr>
        <p:txBody>
          <a:bodyPr wrap="square" rtlCol="0">
            <a:spAutoFit/>
          </a:bodyPr>
          <a:lstStyle/>
          <a:p>
            <a:r>
              <a:rPr lang="en-AU" sz="1100" i="1" dirty="0"/>
              <a:t>* Found a K-modes algorithm that might help with clustering</a:t>
            </a:r>
            <a:endParaRPr lang="en-SG" sz="1100" i="1" dirty="0"/>
          </a:p>
        </p:txBody>
      </p:sp>
    </p:spTree>
    <p:extLst>
      <p:ext uri="{BB962C8B-B14F-4D97-AF65-F5344CB8AC3E}">
        <p14:creationId xmlns:p14="http://schemas.microsoft.com/office/powerpoint/2010/main" val="937625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Progress…</a:t>
            </a:r>
          </a:p>
        </p:txBody>
      </p:sp>
      <p:pic>
        <p:nvPicPr>
          <p:cNvPr id="10" name="Graphic 9" descr="Chevron arrows">
            <a:extLst>
              <a:ext uri="{FF2B5EF4-FFF2-40B4-BE49-F238E27FC236}">
                <a16:creationId xmlns:a16="http://schemas.microsoft.com/office/drawing/2014/main" id="{6E4ACBD3-B2AB-4490-97AC-6F26E26E68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438399"/>
            <a:ext cx="1371600" cy="1371600"/>
          </a:xfrm>
          <a:prstGeom prst="rect">
            <a:avLst/>
          </a:prstGeom>
        </p:spPr>
      </p:pic>
    </p:spTree>
    <p:extLst>
      <p:ext uri="{BB962C8B-B14F-4D97-AF65-F5344CB8AC3E}">
        <p14:creationId xmlns:p14="http://schemas.microsoft.com/office/powerpoint/2010/main" val="1459010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Thank You | Q&amp;A</a:t>
            </a:r>
          </a:p>
        </p:txBody>
      </p:sp>
      <p:pic>
        <p:nvPicPr>
          <p:cNvPr id="4" name="Graphic 3" descr="Customer review">
            <a:extLst>
              <a:ext uri="{FF2B5EF4-FFF2-40B4-BE49-F238E27FC236}">
                <a16:creationId xmlns:a16="http://schemas.microsoft.com/office/drawing/2014/main" id="{523088E5-7D13-4B5B-907C-C8FE91827E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438399"/>
            <a:ext cx="1371600" cy="1371600"/>
          </a:xfrm>
          <a:prstGeom prst="rect">
            <a:avLst/>
          </a:prstGeom>
        </p:spPr>
      </p:pic>
    </p:spTree>
    <p:extLst>
      <p:ext uri="{BB962C8B-B14F-4D97-AF65-F5344CB8AC3E}">
        <p14:creationId xmlns:p14="http://schemas.microsoft.com/office/powerpoint/2010/main" val="4120072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9E392DB0-DE39-4129-9813-8A22030F1F9A}"/>
              </a:ext>
            </a:extLst>
          </p:cNvPr>
          <p:cNvPicPr>
            <a:picLocks noChangeAspect="1"/>
          </p:cNvPicPr>
          <p:nvPr/>
        </p:nvPicPr>
        <p:blipFill>
          <a:blip r:embed="rId2"/>
          <a:stretch>
            <a:fillRect/>
          </a:stretch>
        </p:blipFill>
        <p:spPr>
          <a:xfrm>
            <a:off x="9894276" y="5821076"/>
            <a:ext cx="2142079" cy="923288"/>
          </a:xfrm>
          <a:prstGeom prst="rect">
            <a:avLst/>
          </a:prstGeom>
        </p:spPr>
      </p:pic>
      <p:grpSp>
        <p:nvGrpSpPr>
          <p:cNvPr id="4" name="Group 3">
            <a:extLst>
              <a:ext uri="{FF2B5EF4-FFF2-40B4-BE49-F238E27FC236}">
                <a16:creationId xmlns:a16="http://schemas.microsoft.com/office/drawing/2014/main" id="{21E0A3B0-0CA4-44EE-AC17-090E027E29BA}"/>
              </a:ext>
            </a:extLst>
          </p:cNvPr>
          <p:cNvGrpSpPr/>
          <p:nvPr/>
        </p:nvGrpSpPr>
        <p:grpSpPr>
          <a:xfrm>
            <a:off x="251525" y="1804511"/>
            <a:ext cx="1794389" cy="433388"/>
            <a:chOff x="2529505" y="2447489"/>
            <a:chExt cx="1570323" cy="878347"/>
          </a:xfrm>
        </p:grpSpPr>
        <p:sp>
          <p:nvSpPr>
            <p:cNvPr id="5" name="Rectangle: Rounded Corners 4">
              <a:extLst>
                <a:ext uri="{FF2B5EF4-FFF2-40B4-BE49-F238E27FC236}">
                  <a16:creationId xmlns:a16="http://schemas.microsoft.com/office/drawing/2014/main" id="{77C55019-BA92-44A6-97A7-798C90118183}"/>
                </a:ext>
              </a:extLst>
            </p:cNvPr>
            <p:cNvSpPr/>
            <p:nvPr/>
          </p:nvSpPr>
          <p:spPr>
            <a:xfrm>
              <a:off x="2529505" y="2447489"/>
              <a:ext cx="1570323" cy="878347"/>
            </a:xfrm>
            <a:prstGeom prst="roundRect">
              <a:avLst>
                <a:gd name="adj" fmla="val 10000"/>
              </a:avLst>
            </a:prstGeom>
          </p:spPr>
          <p:style>
            <a:lnRef idx="2">
              <a:schemeClr val="lt1">
                <a:hueOff val="0"/>
                <a:satOff val="0"/>
                <a:lumOff val="0"/>
                <a:alphaOff val="0"/>
              </a:schemeClr>
            </a:lnRef>
            <a:fillRef idx="1">
              <a:schemeClr val="accent2">
                <a:alpha val="90000"/>
                <a:hueOff val="0"/>
                <a:satOff val="0"/>
                <a:lumOff val="0"/>
                <a:alphaOff val="-10000"/>
              </a:schemeClr>
            </a:fillRef>
            <a:effectRef idx="0">
              <a:schemeClr val="accent2">
                <a:alpha val="90000"/>
                <a:hueOff val="0"/>
                <a:satOff val="0"/>
                <a:lumOff val="0"/>
                <a:alphaOff val="-10000"/>
              </a:schemeClr>
            </a:effectRef>
            <a:fontRef idx="minor">
              <a:schemeClr val="lt1"/>
            </a:fontRef>
          </p:style>
        </p:sp>
        <p:sp>
          <p:nvSpPr>
            <p:cNvPr id="6" name="Rectangle: Rounded Corners 4">
              <a:extLst>
                <a:ext uri="{FF2B5EF4-FFF2-40B4-BE49-F238E27FC236}">
                  <a16:creationId xmlns:a16="http://schemas.microsoft.com/office/drawing/2014/main" id="{DAF8CB5D-9C6F-4815-9302-AFF96E808A62}"/>
                </a:ext>
              </a:extLst>
            </p:cNvPr>
            <p:cNvSpPr txBox="1"/>
            <p:nvPr/>
          </p:nvSpPr>
          <p:spPr>
            <a:xfrm>
              <a:off x="2529505" y="2447489"/>
              <a:ext cx="1570323" cy="5855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Data Pre-processing</a:t>
              </a:r>
              <a:endParaRPr lang="en-SG" sz="1100" kern="1200" dirty="0"/>
            </a:p>
          </p:txBody>
        </p:sp>
      </p:grpSp>
      <p:pic>
        <p:nvPicPr>
          <p:cNvPr id="7" name="Picture 6" descr="Related image">
            <a:extLst>
              <a:ext uri="{FF2B5EF4-FFF2-40B4-BE49-F238E27FC236}">
                <a16:creationId xmlns:a16="http://schemas.microsoft.com/office/drawing/2014/main" id="{C0E536A1-2A36-4FD6-8A6F-1F4D74034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21" r="27921"/>
          <a:stretch/>
        </p:blipFill>
        <p:spPr bwMode="auto">
          <a:xfrm>
            <a:off x="251525" y="2485921"/>
            <a:ext cx="1067272" cy="12688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E73F1EC-E656-44AA-A161-895B577154C5}"/>
              </a:ext>
            </a:extLst>
          </p:cNvPr>
          <p:cNvPicPr>
            <a:picLocks noChangeAspect="1"/>
          </p:cNvPicPr>
          <p:nvPr/>
        </p:nvPicPr>
        <p:blipFill rotWithShape="1">
          <a:blip r:embed="rId4"/>
          <a:srcRect l="1666" t="20834" r="6297" b="25959"/>
          <a:stretch/>
        </p:blipFill>
        <p:spPr>
          <a:xfrm>
            <a:off x="2978150" y="763169"/>
            <a:ext cx="5403850" cy="2082685"/>
          </a:xfrm>
          <a:prstGeom prst="rect">
            <a:avLst/>
          </a:prstGeom>
        </p:spPr>
      </p:pic>
      <p:cxnSp>
        <p:nvCxnSpPr>
          <p:cNvPr id="9" name="Connector: Elbow 8">
            <a:extLst>
              <a:ext uri="{FF2B5EF4-FFF2-40B4-BE49-F238E27FC236}">
                <a16:creationId xmlns:a16="http://schemas.microsoft.com/office/drawing/2014/main" id="{B711C03D-6735-4677-9515-D7EC32369CD2}"/>
              </a:ext>
            </a:extLst>
          </p:cNvPr>
          <p:cNvCxnSpPr>
            <a:cxnSpLocks/>
            <a:stCxn id="7" idx="3"/>
            <a:endCxn id="8" idx="1"/>
          </p:cNvCxnSpPr>
          <p:nvPr/>
        </p:nvCxnSpPr>
        <p:spPr>
          <a:xfrm flipV="1">
            <a:off x="1318797" y="1804512"/>
            <a:ext cx="1659353" cy="13158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9056B3C-AFD0-4224-B74E-52986DB9F659}"/>
              </a:ext>
            </a:extLst>
          </p:cNvPr>
          <p:cNvSpPr/>
          <p:nvPr/>
        </p:nvSpPr>
        <p:spPr>
          <a:xfrm>
            <a:off x="4529138" y="602568"/>
            <a:ext cx="352425" cy="2262187"/>
          </a:xfrm>
          <a:prstGeom prst="rect">
            <a:avLst/>
          </a:prstGeom>
          <a:solidFill>
            <a:srgbClr val="E2F0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3655D612-4024-40A2-9F68-698D11C20D8E}"/>
              </a:ext>
            </a:extLst>
          </p:cNvPr>
          <p:cNvSpPr txBox="1"/>
          <p:nvPr/>
        </p:nvSpPr>
        <p:spPr>
          <a:xfrm>
            <a:off x="4881562" y="165386"/>
            <a:ext cx="1485901" cy="461665"/>
          </a:xfrm>
          <a:prstGeom prst="rect">
            <a:avLst/>
          </a:prstGeom>
          <a:noFill/>
        </p:spPr>
        <p:txBody>
          <a:bodyPr wrap="square" rtlCol="0" anchor="ctr">
            <a:spAutoFit/>
          </a:bodyPr>
          <a:lstStyle/>
          <a:p>
            <a:r>
              <a:rPr lang="en-AU" sz="1200" b="1" dirty="0"/>
              <a:t>Remove Video Ads</a:t>
            </a:r>
          </a:p>
          <a:p>
            <a:r>
              <a:rPr lang="en-AU" sz="1200" dirty="0"/>
              <a:t>Est 2% of dataset</a:t>
            </a:r>
          </a:p>
        </p:txBody>
      </p:sp>
      <p:sp>
        <p:nvSpPr>
          <p:cNvPr id="12" name="Oval 11">
            <a:extLst>
              <a:ext uri="{FF2B5EF4-FFF2-40B4-BE49-F238E27FC236}">
                <a16:creationId xmlns:a16="http://schemas.microsoft.com/office/drawing/2014/main" id="{B781B18B-DA0D-4509-8FC6-96039406D972}"/>
              </a:ext>
            </a:extLst>
          </p:cNvPr>
          <p:cNvSpPr/>
          <p:nvPr/>
        </p:nvSpPr>
        <p:spPr>
          <a:xfrm>
            <a:off x="4506664" y="208769"/>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1</a:t>
            </a:r>
            <a:endParaRPr lang="en-SG" sz="1600" b="1" dirty="0"/>
          </a:p>
        </p:txBody>
      </p:sp>
      <p:sp>
        <p:nvSpPr>
          <p:cNvPr id="13" name="Rectangle 12">
            <a:extLst>
              <a:ext uri="{FF2B5EF4-FFF2-40B4-BE49-F238E27FC236}">
                <a16:creationId xmlns:a16="http://schemas.microsoft.com/office/drawing/2014/main" id="{30B369E4-6F68-4D0E-A32C-3CD3C37EA7B0}"/>
              </a:ext>
            </a:extLst>
          </p:cNvPr>
          <p:cNvSpPr/>
          <p:nvPr/>
        </p:nvSpPr>
        <p:spPr>
          <a:xfrm>
            <a:off x="5113212" y="763169"/>
            <a:ext cx="352425" cy="2262187"/>
          </a:xfrm>
          <a:prstGeom prst="rect">
            <a:avLst/>
          </a:prstGeom>
          <a:solidFill>
            <a:srgbClr val="E2F0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E2243A88-4B19-4181-BB75-48B8C945FB35}"/>
              </a:ext>
            </a:extLst>
          </p:cNvPr>
          <p:cNvSpPr txBox="1"/>
          <p:nvPr/>
        </p:nvSpPr>
        <p:spPr>
          <a:xfrm>
            <a:off x="5416674" y="3030922"/>
            <a:ext cx="1722917" cy="276999"/>
          </a:xfrm>
          <a:prstGeom prst="rect">
            <a:avLst/>
          </a:prstGeom>
          <a:noFill/>
        </p:spPr>
        <p:txBody>
          <a:bodyPr wrap="square" rtlCol="0" anchor="ctr">
            <a:spAutoFit/>
          </a:bodyPr>
          <a:lstStyle/>
          <a:p>
            <a:r>
              <a:rPr lang="en-AU" sz="1200" b="1" dirty="0"/>
              <a:t>Select only English ads</a:t>
            </a:r>
          </a:p>
        </p:txBody>
      </p:sp>
      <p:sp>
        <p:nvSpPr>
          <p:cNvPr id="15" name="Oval 14">
            <a:extLst>
              <a:ext uri="{FF2B5EF4-FFF2-40B4-BE49-F238E27FC236}">
                <a16:creationId xmlns:a16="http://schemas.microsoft.com/office/drawing/2014/main" id="{54EEE68E-127D-4666-9E26-31F68D1CFD87}"/>
              </a:ext>
            </a:extLst>
          </p:cNvPr>
          <p:cNvSpPr/>
          <p:nvPr/>
        </p:nvSpPr>
        <p:spPr>
          <a:xfrm>
            <a:off x="5089401" y="2981972"/>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2</a:t>
            </a:r>
            <a:endParaRPr lang="en-SG" sz="1600" b="1" dirty="0"/>
          </a:p>
        </p:txBody>
      </p:sp>
      <p:sp>
        <p:nvSpPr>
          <p:cNvPr id="16" name="Oval 15">
            <a:extLst>
              <a:ext uri="{FF2B5EF4-FFF2-40B4-BE49-F238E27FC236}">
                <a16:creationId xmlns:a16="http://schemas.microsoft.com/office/drawing/2014/main" id="{38C6F738-403F-4691-B4E3-C8A07BA8B36D}"/>
              </a:ext>
            </a:extLst>
          </p:cNvPr>
          <p:cNvSpPr/>
          <p:nvPr/>
        </p:nvSpPr>
        <p:spPr>
          <a:xfrm>
            <a:off x="5100637" y="3421073"/>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3</a:t>
            </a:r>
            <a:endParaRPr lang="en-SG" sz="1600" b="1" dirty="0"/>
          </a:p>
        </p:txBody>
      </p:sp>
      <p:sp>
        <p:nvSpPr>
          <p:cNvPr id="17" name="TextBox 16">
            <a:extLst>
              <a:ext uri="{FF2B5EF4-FFF2-40B4-BE49-F238E27FC236}">
                <a16:creationId xmlns:a16="http://schemas.microsoft.com/office/drawing/2014/main" id="{04153767-509A-489E-B80F-729A1FB88E68}"/>
              </a:ext>
            </a:extLst>
          </p:cNvPr>
          <p:cNvSpPr txBox="1"/>
          <p:nvPr/>
        </p:nvSpPr>
        <p:spPr>
          <a:xfrm>
            <a:off x="5464299" y="3375291"/>
            <a:ext cx="2917701" cy="461665"/>
          </a:xfrm>
          <a:prstGeom prst="rect">
            <a:avLst/>
          </a:prstGeom>
          <a:noFill/>
        </p:spPr>
        <p:txBody>
          <a:bodyPr wrap="square" rtlCol="0" anchor="ctr">
            <a:spAutoFit/>
          </a:bodyPr>
          <a:lstStyle/>
          <a:p>
            <a:r>
              <a:rPr lang="en-AU" sz="1200" b="1" dirty="0"/>
              <a:t>Break up Targeting into discrete variables</a:t>
            </a:r>
          </a:p>
          <a:p>
            <a:r>
              <a:rPr lang="en-AU" sz="1200" dirty="0"/>
              <a:t>Age; gender country; interests; exclusions; </a:t>
            </a:r>
          </a:p>
        </p:txBody>
      </p:sp>
      <p:sp>
        <p:nvSpPr>
          <p:cNvPr id="18" name="Rectangle 17">
            <a:extLst>
              <a:ext uri="{FF2B5EF4-FFF2-40B4-BE49-F238E27FC236}">
                <a16:creationId xmlns:a16="http://schemas.microsoft.com/office/drawing/2014/main" id="{83369E72-6203-4F59-8FD6-4F2AFE1389C2}"/>
              </a:ext>
            </a:extLst>
          </p:cNvPr>
          <p:cNvSpPr/>
          <p:nvPr/>
        </p:nvSpPr>
        <p:spPr>
          <a:xfrm>
            <a:off x="3306556" y="763168"/>
            <a:ext cx="352425" cy="2262187"/>
          </a:xfrm>
          <a:prstGeom prst="rect">
            <a:avLst/>
          </a:prstGeom>
          <a:solidFill>
            <a:srgbClr val="E2F0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67AD3596-96C5-4F4E-8FB3-D54C5AE7DBDE}"/>
              </a:ext>
            </a:extLst>
          </p:cNvPr>
          <p:cNvSpPr txBox="1"/>
          <p:nvPr/>
        </p:nvSpPr>
        <p:spPr>
          <a:xfrm>
            <a:off x="3650118" y="2928389"/>
            <a:ext cx="1485901" cy="646331"/>
          </a:xfrm>
          <a:prstGeom prst="rect">
            <a:avLst/>
          </a:prstGeom>
          <a:noFill/>
        </p:spPr>
        <p:txBody>
          <a:bodyPr wrap="square" rtlCol="0" anchor="ctr">
            <a:spAutoFit/>
          </a:bodyPr>
          <a:lstStyle/>
          <a:p>
            <a:r>
              <a:rPr lang="en-AU" sz="1200" b="1" dirty="0"/>
              <a:t>Add Metadata</a:t>
            </a:r>
          </a:p>
          <a:p>
            <a:r>
              <a:rPr lang="en-AU" sz="1200" dirty="0"/>
              <a:t>Industry; company type</a:t>
            </a:r>
          </a:p>
        </p:txBody>
      </p:sp>
      <p:sp>
        <p:nvSpPr>
          <p:cNvPr id="20" name="Oval 19">
            <a:extLst>
              <a:ext uri="{FF2B5EF4-FFF2-40B4-BE49-F238E27FC236}">
                <a16:creationId xmlns:a16="http://schemas.microsoft.com/office/drawing/2014/main" id="{F791C727-4797-4AB6-A082-CED0888A0877}"/>
              </a:ext>
            </a:extLst>
          </p:cNvPr>
          <p:cNvSpPr/>
          <p:nvPr/>
        </p:nvSpPr>
        <p:spPr>
          <a:xfrm>
            <a:off x="3299032" y="3000873"/>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4</a:t>
            </a:r>
            <a:endParaRPr lang="en-SG" sz="1600" b="1" dirty="0"/>
          </a:p>
        </p:txBody>
      </p:sp>
      <p:sp>
        <p:nvSpPr>
          <p:cNvPr id="21" name="TextBox 20">
            <a:extLst>
              <a:ext uri="{FF2B5EF4-FFF2-40B4-BE49-F238E27FC236}">
                <a16:creationId xmlns:a16="http://schemas.microsoft.com/office/drawing/2014/main" id="{D34F9EAF-E10F-4A52-B314-05971FB611E2}"/>
              </a:ext>
            </a:extLst>
          </p:cNvPr>
          <p:cNvSpPr txBox="1"/>
          <p:nvPr/>
        </p:nvSpPr>
        <p:spPr>
          <a:xfrm>
            <a:off x="158963" y="3769898"/>
            <a:ext cx="1252395" cy="276999"/>
          </a:xfrm>
          <a:prstGeom prst="rect">
            <a:avLst/>
          </a:prstGeom>
          <a:noFill/>
        </p:spPr>
        <p:txBody>
          <a:bodyPr wrap="square" rtlCol="0">
            <a:spAutoFit/>
          </a:bodyPr>
          <a:lstStyle/>
          <a:p>
            <a:pPr algn="ctr"/>
            <a:r>
              <a:rPr lang="en-AU" sz="1200" b="1" dirty="0"/>
              <a:t>Data Lake</a:t>
            </a:r>
          </a:p>
        </p:txBody>
      </p:sp>
      <p:sp>
        <p:nvSpPr>
          <p:cNvPr id="22" name="TextBox 21">
            <a:extLst>
              <a:ext uri="{FF2B5EF4-FFF2-40B4-BE49-F238E27FC236}">
                <a16:creationId xmlns:a16="http://schemas.microsoft.com/office/drawing/2014/main" id="{8D423B33-2637-4FDF-8516-8C374719F03C}"/>
              </a:ext>
            </a:extLst>
          </p:cNvPr>
          <p:cNvSpPr txBox="1"/>
          <p:nvPr/>
        </p:nvSpPr>
        <p:spPr>
          <a:xfrm>
            <a:off x="2891257" y="553560"/>
            <a:ext cx="1263189" cy="276999"/>
          </a:xfrm>
          <a:prstGeom prst="rect">
            <a:avLst/>
          </a:prstGeom>
          <a:noFill/>
        </p:spPr>
        <p:txBody>
          <a:bodyPr wrap="square" rtlCol="0">
            <a:spAutoFit/>
          </a:bodyPr>
          <a:lstStyle/>
          <a:p>
            <a:r>
              <a:rPr lang="en-AU" sz="1200" b="1" dirty="0"/>
              <a:t>Ad Performance</a:t>
            </a:r>
          </a:p>
        </p:txBody>
      </p:sp>
      <p:cxnSp>
        <p:nvCxnSpPr>
          <p:cNvPr id="23" name="Connector: Elbow 22">
            <a:extLst>
              <a:ext uri="{FF2B5EF4-FFF2-40B4-BE49-F238E27FC236}">
                <a16:creationId xmlns:a16="http://schemas.microsoft.com/office/drawing/2014/main" id="{8B72A76C-D705-411B-8130-33F9148BEFCF}"/>
              </a:ext>
            </a:extLst>
          </p:cNvPr>
          <p:cNvCxnSpPr>
            <a:cxnSpLocks/>
            <a:stCxn id="7" idx="3"/>
            <a:endCxn id="24" idx="1"/>
          </p:cNvCxnSpPr>
          <p:nvPr/>
        </p:nvCxnSpPr>
        <p:spPr>
          <a:xfrm>
            <a:off x="1318797" y="3120365"/>
            <a:ext cx="1659353" cy="253479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0063D23-BE83-4E8A-A523-90FE6808D2B5}"/>
              </a:ext>
            </a:extLst>
          </p:cNvPr>
          <p:cNvPicPr>
            <a:picLocks noChangeAspect="1"/>
          </p:cNvPicPr>
          <p:nvPr/>
        </p:nvPicPr>
        <p:blipFill rotWithShape="1">
          <a:blip r:embed="rId5"/>
          <a:srcRect l="70833" t="39445" r="6966" b="20000"/>
          <a:stretch/>
        </p:blipFill>
        <p:spPr>
          <a:xfrm>
            <a:off x="2978150" y="4576763"/>
            <a:ext cx="1770953" cy="2156795"/>
          </a:xfrm>
          <a:prstGeom prst="rect">
            <a:avLst/>
          </a:prstGeom>
          <a:ln>
            <a:solidFill>
              <a:srgbClr val="FF0000"/>
            </a:solidFill>
          </a:ln>
        </p:spPr>
      </p:pic>
      <p:sp>
        <p:nvSpPr>
          <p:cNvPr id="25" name="TextBox 24">
            <a:extLst>
              <a:ext uri="{FF2B5EF4-FFF2-40B4-BE49-F238E27FC236}">
                <a16:creationId xmlns:a16="http://schemas.microsoft.com/office/drawing/2014/main" id="{D105433B-9FCC-4FF1-9F16-85D2A8839AF9}"/>
              </a:ext>
            </a:extLst>
          </p:cNvPr>
          <p:cNvSpPr txBox="1"/>
          <p:nvPr/>
        </p:nvSpPr>
        <p:spPr>
          <a:xfrm>
            <a:off x="2958035" y="4321850"/>
            <a:ext cx="1263189" cy="276999"/>
          </a:xfrm>
          <a:prstGeom prst="rect">
            <a:avLst/>
          </a:prstGeom>
          <a:noFill/>
        </p:spPr>
        <p:txBody>
          <a:bodyPr wrap="square" rtlCol="0">
            <a:spAutoFit/>
          </a:bodyPr>
          <a:lstStyle/>
          <a:p>
            <a:r>
              <a:rPr lang="en-AU" sz="1200" b="1" dirty="0"/>
              <a:t>Ad Images + Text</a:t>
            </a:r>
          </a:p>
        </p:txBody>
      </p:sp>
      <p:grpSp>
        <p:nvGrpSpPr>
          <p:cNvPr id="26" name="Group 25">
            <a:extLst>
              <a:ext uri="{FF2B5EF4-FFF2-40B4-BE49-F238E27FC236}">
                <a16:creationId xmlns:a16="http://schemas.microsoft.com/office/drawing/2014/main" id="{F3A7343B-A461-4C87-9FFD-6CE0BBEBA048}"/>
              </a:ext>
            </a:extLst>
          </p:cNvPr>
          <p:cNvGrpSpPr/>
          <p:nvPr/>
        </p:nvGrpSpPr>
        <p:grpSpPr>
          <a:xfrm>
            <a:off x="251525" y="4144924"/>
            <a:ext cx="1794390" cy="431839"/>
            <a:chOff x="5052050" y="2447489"/>
            <a:chExt cx="1570323" cy="878347"/>
          </a:xfrm>
        </p:grpSpPr>
        <p:sp>
          <p:nvSpPr>
            <p:cNvPr id="27" name="Rectangle: Rounded Corners 26">
              <a:extLst>
                <a:ext uri="{FF2B5EF4-FFF2-40B4-BE49-F238E27FC236}">
                  <a16:creationId xmlns:a16="http://schemas.microsoft.com/office/drawing/2014/main" id="{8460B6DD-B6DF-4C19-AD02-CA3747083983}"/>
                </a:ext>
              </a:extLst>
            </p:cNvPr>
            <p:cNvSpPr/>
            <p:nvPr/>
          </p:nvSpPr>
          <p:spPr>
            <a:xfrm>
              <a:off x="5052050" y="2447489"/>
              <a:ext cx="1570323" cy="878347"/>
            </a:xfrm>
            <a:prstGeom prst="roundRect">
              <a:avLst>
                <a:gd name="adj" fmla="val 10000"/>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28" name="Rectangle: Rounded Corners 4">
              <a:extLst>
                <a:ext uri="{FF2B5EF4-FFF2-40B4-BE49-F238E27FC236}">
                  <a16:creationId xmlns:a16="http://schemas.microsoft.com/office/drawing/2014/main" id="{B7E61661-FA29-4EA2-B02C-B6522EBCC773}"/>
                </a:ext>
              </a:extLst>
            </p:cNvPr>
            <p:cNvSpPr txBox="1"/>
            <p:nvPr/>
          </p:nvSpPr>
          <p:spPr>
            <a:xfrm>
              <a:off x="5052050" y="2447489"/>
              <a:ext cx="1570323" cy="5855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Extract Ad Features</a:t>
              </a:r>
              <a:endParaRPr lang="en-SG" sz="1100" kern="1200" dirty="0"/>
            </a:p>
          </p:txBody>
        </p:sp>
      </p:grpSp>
      <p:cxnSp>
        <p:nvCxnSpPr>
          <p:cNvPr id="29" name="Straight Connector 28">
            <a:extLst>
              <a:ext uri="{FF2B5EF4-FFF2-40B4-BE49-F238E27FC236}">
                <a16:creationId xmlns:a16="http://schemas.microsoft.com/office/drawing/2014/main" id="{2949FB39-B606-4AF4-A61B-D79E8F92A1D9}"/>
              </a:ext>
            </a:extLst>
          </p:cNvPr>
          <p:cNvCxnSpPr>
            <a:cxnSpLocks/>
            <a:endCxn id="7" idx="1"/>
          </p:cNvCxnSpPr>
          <p:nvPr/>
        </p:nvCxnSpPr>
        <p:spPr>
          <a:xfrm flipV="1">
            <a:off x="-183700" y="3120365"/>
            <a:ext cx="435225" cy="9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0" name="Picture 2" descr="Image result for convolutional neural network">
            <a:extLst>
              <a:ext uri="{FF2B5EF4-FFF2-40B4-BE49-F238E27FC236}">
                <a16:creationId xmlns:a16="http://schemas.microsoft.com/office/drawing/2014/main" id="{0C7EE6F2-566A-4100-9D10-FBBF4647BBB3}"/>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624513" y="4902699"/>
            <a:ext cx="3234262" cy="109269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or: Elbow 30">
            <a:extLst>
              <a:ext uri="{FF2B5EF4-FFF2-40B4-BE49-F238E27FC236}">
                <a16:creationId xmlns:a16="http://schemas.microsoft.com/office/drawing/2014/main" id="{1909D8C6-9FA7-49DA-8530-069E66D693A9}"/>
              </a:ext>
            </a:extLst>
          </p:cNvPr>
          <p:cNvCxnSpPr>
            <a:cxnSpLocks/>
            <a:stCxn id="24" idx="3"/>
            <a:endCxn id="30" idx="1"/>
          </p:cNvCxnSpPr>
          <p:nvPr/>
        </p:nvCxnSpPr>
        <p:spPr>
          <a:xfrm flipV="1">
            <a:off x="4749103" y="5449045"/>
            <a:ext cx="875410" cy="20611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EED328E-DDC3-4022-A2C7-DF5C909BFB51}"/>
              </a:ext>
            </a:extLst>
          </p:cNvPr>
          <p:cNvSpPr/>
          <p:nvPr/>
        </p:nvSpPr>
        <p:spPr>
          <a:xfrm>
            <a:off x="5624512" y="4441034"/>
            <a:ext cx="374898"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5</a:t>
            </a:r>
            <a:endParaRPr lang="en-SG" sz="1600" b="1" dirty="0"/>
          </a:p>
        </p:txBody>
      </p:sp>
      <p:sp>
        <p:nvSpPr>
          <p:cNvPr id="33" name="TextBox 32">
            <a:extLst>
              <a:ext uri="{FF2B5EF4-FFF2-40B4-BE49-F238E27FC236}">
                <a16:creationId xmlns:a16="http://schemas.microsoft.com/office/drawing/2014/main" id="{08B51A83-4175-46E5-A8E9-011C9A6679BC}"/>
              </a:ext>
            </a:extLst>
          </p:cNvPr>
          <p:cNvSpPr txBox="1"/>
          <p:nvPr/>
        </p:nvSpPr>
        <p:spPr>
          <a:xfrm>
            <a:off x="5984048" y="4397650"/>
            <a:ext cx="2170242" cy="461665"/>
          </a:xfrm>
          <a:prstGeom prst="rect">
            <a:avLst/>
          </a:prstGeom>
          <a:noFill/>
        </p:spPr>
        <p:txBody>
          <a:bodyPr wrap="square" rtlCol="0" anchor="ctr">
            <a:spAutoFit/>
          </a:bodyPr>
          <a:lstStyle/>
          <a:p>
            <a:r>
              <a:rPr lang="en-AU" sz="1200" b="1" dirty="0"/>
              <a:t>Extract Ad image features and classify images</a:t>
            </a:r>
          </a:p>
        </p:txBody>
      </p:sp>
      <p:pic>
        <p:nvPicPr>
          <p:cNvPr id="35" name="Picture 34" descr="Related image">
            <a:extLst>
              <a:ext uri="{FF2B5EF4-FFF2-40B4-BE49-F238E27FC236}">
                <a16:creationId xmlns:a16="http://schemas.microsoft.com/office/drawing/2014/main" id="{608C71C7-CDDF-47D7-887A-13D754A3C6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21" r="27921"/>
          <a:stretch/>
        </p:blipFill>
        <p:spPr bwMode="auto">
          <a:xfrm>
            <a:off x="10544175" y="67112"/>
            <a:ext cx="1067272" cy="12688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join">
            <a:extLst>
              <a:ext uri="{FF2B5EF4-FFF2-40B4-BE49-F238E27FC236}">
                <a16:creationId xmlns:a16="http://schemas.microsoft.com/office/drawing/2014/main" id="{66502BFD-862C-4132-9E37-C0FA1F9786F9}"/>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938813" y="790500"/>
            <a:ext cx="537942" cy="36311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or: Elbow 36">
            <a:extLst>
              <a:ext uri="{FF2B5EF4-FFF2-40B4-BE49-F238E27FC236}">
                <a16:creationId xmlns:a16="http://schemas.microsoft.com/office/drawing/2014/main" id="{7182CFB3-D7D9-4FD1-8B2E-87BEC7D2623B}"/>
              </a:ext>
            </a:extLst>
          </p:cNvPr>
          <p:cNvCxnSpPr>
            <a:cxnSpLocks/>
          </p:cNvCxnSpPr>
          <p:nvPr/>
        </p:nvCxnSpPr>
        <p:spPr>
          <a:xfrm flipV="1">
            <a:off x="8382000" y="473988"/>
            <a:ext cx="2162175" cy="1373236"/>
          </a:xfrm>
          <a:prstGeom prst="bentConnector3">
            <a:avLst>
              <a:gd name="adj1" fmla="val 92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2A614C27-6B5E-49FD-A4ED-BD41E8C273BA}"/>
              </a:ext>
            </a:extLst>
          </p:cNvPr>
          <p:cNvCxnSpPr>
            <a:cxnSpLocks/>
            <a:stCxn id="30" idx="3"/>
            <a:endCxn id="35" idx="1"/>
          </p:cNvCxnSpPr>
          <p:nvPr/>
        </p:nvCxnSpPr>
        <p:spPr>
          <a:xfrm flipV="1">
            <a:off x="8858775" y="701556"/>
            <a:ext cx="1685400" cy="4747489"/>
          </a:xfrm>
          <a:prstGeom prst="bentConnector3">
            <a:avLst>
              <a:gd name="adj1" fmla="val 181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F85C527-A60C-4ABD-A292-6EF5073FBB1B}"/>
              </a:ext>
            </a:extLst>
          </p:cNvPr>
          <p:cNvSpPr txBox="1"/>
          <p:nvPr/>
        </p:nvSpPr>
        <p:spPr>
          <a:xfrm>
            <a:off x="9314236" y="1360779"/>
            <a:ext cx="2162175" cy="461665"/>
          </a:xfrm>
          <a:prstGeom prst="rect">
            <a:avLst/>
          </a:prstGeom>
          <a:noFill/>
        </p:spPr>
        <p:txBody>
          <a:bodyPr wrap="square" rtlCol="0">
            <a:spAutoFit/>
          </a:bodyPr>
          <a:lstStyle/>
          <a:p>
            <a:r>
              <a:rPr lang="en-AU" sz="1200" b="1" dirty="0"/>
              <a:t>JOIN Ad Performance + Ad Targeting + Ad Images + Text </a:t>
            </a:r>
          </a:p>
        </p:txBody>
      </p:sp>
      <p:sp>
        <p:nvSpPr>
          <p:cNvPr id="40" name="Oval 39">
            <a:extLst>
              <a:ext uri="{FF2B5EF4-FFF2-40B4-BE49-F238E27FC236}">
                <a16:creationId xmlns:a16="http://schemas.microsoft.com/office/drawing/2014/main" id="{CB1AFBF7-C23C-4A8D-B3A2-D1E1715F1D86}"/>
              </a:ext>
            </a:extLst>
          </p:cNvPr>
          <p:cNvSpPr/>
          <p:nvPr/>
        </p:nvSpPr>
        <p:spPr>
          <a:xfrm>
            <a:off x="5644246" y="6090774"/>
            <a:ext cx="374898"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6</a:t>
            </a:r>
            <a:endParaRPr lang="en-SG" sz="1600" b="1" dirty="0"/>
          </a:p>
        </p:txBody>
      </p:sp>
      <p:sp>
        <p:nvSpPr>
          <p:cNvPr id="41" name="TextBox 40">
            <a:extLst>
              <a:ext uri="{FF2B5EF4-FFF2-40B4-BE49-F238E27FC236}">
                <a16:creationId xmlns:a16="http://schemas.microsoft.com/office/drawing/2014/main" id="{91ECD16A-11E5-4729-BC8B-CE7510FF7370}"/>
              </a:ext>
            </a:extLst>
          </p:cNvPr>
          <p:cNvSpPr txBox="1"/>
          <p:nvPr/>
        </p:nvSpPr>
        <p:spPr>
          <a:xfrm>
            <a:off x="5999410" y="6082157"/>
            <a:ext cx="2054526" cy="461665"/>
          </a:xfrm>
          <a:prstGeom prst="rect">
            <a:avLst/>
          </a:prstGeom>
          <a:noFill/>
        </p:spPr>
        <p:txBody>
          <a:bodyPr wrap="square" rtlCol="0" anchor="t">
            <a:spAutoFit/>
          </a:bodyPr>
          <a:lstStyle/>
          <a:p>
            <a:r>
              <a:rPr lang="en-AU" sz="1200" b="1" dirty="0"/>
              <a:t>Extract meaning from body text &amp; headlines</a:t>
            </a:r>
          </a:p>
        </p:txBody>
      </p:sp>
      <p:sp>
        <p:nvSpPr>
          <p:cNvPr id="43" name="TextBox 42">
            <a:extLst>
              <a:ext uri="{FF2B5EF4-FFF2-40B4-BE49-F238E27FC236}">
                <a16:creationId xmlns:a16="http://schemas.microsoft.com/office/drawing/2014/main" id="{8F7ABD6B-277C-4C62-85D9-C48EC7D6C112}"/>
              </a:ext>
            </a:extLst>
          </p:cNvPr>
          <p:cNvSpPr txBox="1"/>
          <p:nvPr/>
        </p:nvSpPr>
        <p:spPr>
          <a:xfrm>
            <a:off x="1876136" y="1284078"/>
            <a:ext cx="1209940" cy="461665"/>
          </a:xfrm>
          <a:prstGeom prst="rect">
            <a:avLst/>
          </a:prstGeom>
          <a:noFill/>
        </p:spPr>
        <p:txBody>
          <a:bodyPr wrap="square" rtlCol="0">
            <a:spAutoFit/>
          </a:bodyPr>
          <a:lstStyle/>
          <a:p>
            <a:pPr algn="ctr"/>
            <a:r>
              <a:rPr lang="en-AU" sz="1200" b="1" dirty="0"/>
              <a:t>Transform via Python</a:t>
            </a:r>
            <a:endParaRPr lang="en-SG" sz="1200" dirty="0"/>
          </a:p>
        </p:txBody>
      </p:sp>
      <p:grpSp>
        <p:nvGrpSpPr>
          <p:cNvPr id="58" name="Group 57">
            <a:extLst>
              <a:ext uri="{FF2B5EF4-FFF2-40B4-BE49-F238E27FC236}">
                <a16:creationId xmlns:a16="http://schemas.microsoft.com/office/drawing/2014/main" id="{28E3BD1C-DD1D-420D-BA81-09FDD9E58419}"/>
              </a:ext>
            </a:extLst>
          </p:cNvPr>
          <p:cNvGrpSpPr/>
          <p:nvPr/>
        </p:nvGrpSpPr>
        <p:grpSpPr>
          <a:xfrm>
            <a:off x="10606612" y="2981972"/>
            <a:ext cx="942398" cy="981268"/>
            <a:chOff x="10306262" y="2377751"/>
            <a:chExt cx="942398" cy="981268"/>
          </a:xfrm>
        </p:grpSpPr>
        <p:pic>
          <p:nvPicPr>
            <p:cNvPr id="57" name="Graphic 56" descr="Head with gears">
              <a:extLst>
                <a:ext uri="{FF2B5EF4-FFF2-40B4-BE49-F238E27FC236}">
                  <a16:creationId xmlns:a16="http://schemas.microsoft.com/office/drawing/2014/main" id="{CDC0023D-4B59-46BE-AC53-40EB417C5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06262" y="2377751"/>
              <a:ext cx="771549" cy="771549"/>
            </a:xfrm>
            <a:prstGeom prst="rect">
              <a:avLst/>
            </a:prstGeom>
          </p:spPr>
        </p:pic>
        <p:pic>
          <p:nvPicPr>
            <p:cNvPr id="56" name="Graphic 55" descr="Playbook">
              <a:extLst>
                <a:ext uri="{FF2B5EF4-FFF2-40B4-BE49-F238E27FC236}">
                  <a16:creationId xmlns:a16="http://schemas.microsoft.com/office/drawing/2014/main" id="{6BCBD301-0B0A-4A66-B521-BB565D9F1A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97846" y="2708205"/>
              <a:ext cx="650814" cy="650814"/>
            </a:xfrm>
            <a:prstGeom prst="rect">
              <a:avLst/>
            </a:prstGeom>
          </p:spPr>
        </p:pic>
      </p:grpSp>
      <p:cxnSp>
        <p:nvCxnSpPr>
          <p:cNvPr id="59" name="Connector: Elbow 58">
            <a:extLst>
              <a:ext uri="{FF2B5EF4-FFF2-40B4-BE49-F238E27FC236}">
                <a16:creationId xmlns:a16="http://schemas.microsoft.com/office/drawing/2014/main" id="{C5C58DDE-D46C-44D4-8629-BE56C8017FB8}"/>
              </a:ext>
            </a:extLst>
          </p:cNvPr>
          <p:cNvCxnSpPr>
            <a:cxnSpLocks/>
            <a:stCxn id="57" idx="0"/>
            <a:endCxn id="35" idx="3"/>
          </p:cNvCxnSpPr>
          <p:nvPr/>
        </p:nvCxnSpPr>
        <p:spPr>
          <a:xfrm rot="5400000" flipH="1" flipV="1">
            <a:off x="10161709" y="1532234"/>
            <a:ext cx="2280416" cy="619060"/>
          </a:xfrm>
          <a:prstGeom prst="bentConnector4">
            <a:avLst>
              <a:gd name="adj1" fmla="val 36089"/>
              <a:gd name="adj2" fmla="val 13692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101E4580-C6BE-4438-BC34-83ABB537F9C9}"/>
              </a:ext>
            </a:extLst>
          </p:cNvPr>
          <p:cNvSpPr/>
          <p:nvPr/>
        </p:nvSpPr>
        <p:spPr>
          <a:xfrm>
            <a:off x="9382063" y="3280961"/>
            <a:ext cx="350776"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8</a:t>
            </a:r>
            <a:endParaRPr lang="en-SG" sz="1600" b="1" dirty="0"/>
          </a:p>
        </p:txBody>
      </p:sp>
      <p:sp>
        <p:nvSpPr>
          <p:cNvPr id="63" name="TextBox 62">
            <a:extLst>
              <a:ext uri="{FF2B5EF4-FFF2-40B4-BE49-F238E27FC236}">
                <a16:creationId xmlns:a16="http://schemas.microsoft.com/office/drawing/2014/main" id="{E60F3CDB-4FF4-4102-9A8E-B3CE5F75BAF5}"/>
              </a:ext>
            </a:extLst>
          </p:cNvPr>
          <p:cNvSpPr txBox="1"/>
          <p:nvPr/>
        </p:nvSpPr>
        <p:spPr>
          <a:xfrm>
            <a:off x="9679933" y="3229894"/>
            <a:ext cx="1385857" cy="461665"/>
          </a:xfrm>
          <a:prstGeom prst="rect">
            <a:avLst/>
          </a:prstGeom>
          <a:noFill/>
        </p:spPr>
        <p:txBody>
          <a:bodyPr wrap="square" rtlCol="0" anchor="t">
            <a:spAutoFit/>
          </a:bodyPr>
          <a:lstStyle/>
          <a:p>
            <a:r>
              <a:rPr lang="en-AU" sz="1200" b="1" dirty="0"/>
              <a:t>Train and save</a:t>
            </a:r>
          </a:p>
          <a:p>
            <a:r>
              <a:rPr lang="en-AU" sz="1200" b="1" dirty="0"/>
              <a:t>the best models</a:t>
            </a:r>
          </a:p>
        </p:txBody>
      </p:sp>
      <p:sp>
        <p:nvSpPr>
          <p:cNvPr id="64" name="Oval 63">
            <a:extLst>
              <a:ext uri="{FF2B5EF4-FFF2-40B4-BE49-F238E27FC236}">
                <a16:creationId xmlns:a16="http://schemas.microsoft.com/office/drawing/2014/main" id="{03E440AA-CDDE-4E24-A7A1-4BE66195D39A}"/>
              </a:ext>
            </a:extLst>
          </p:cNvPr>
          <p:cNvSpPr/>
          <p:nvPr/>
        </p:nvSpPr>
        <p:spPr>
          <a:xfrm>
            <a:off x="10268392" y="5423078"/>
            <a:ext cx="374898"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9</a:t>
            </a:r>
            <a:endParaRPr lang="en-SG" sz="1600" b="1" dirty="0"/>
          </a:p>
        </p:txBody>
      </p:sp>
      <p:sp>
        <p:nvSpPr>
          <p:cNvPr id="65" name="TextBox 64">
            <a:extLst>
              <a:ext uri="{FF2B5EF4-FFF2-40B4-BE49-F238E27FC236}">
                <a16:creationId xmlns:a16="http://schemas.microsoft.com/office/drawing/2014/main" id="{BF2B0111-1AA4-4A9F-A766-6B0D67D95B61}"/>
              </a:ext>
            </a:extLst>
          </p:cNvPr>
          <p:cNvSpPr txBox="1"/>
          <p:nvPr/>
        </p:nvSpPr>
        <p:spPr>
          <a:xfrm>
            <a:off x="10643289" y="5354644"/>
            <a:ext cx="1501085" cy="461665"/>
          </a:xfrm>
          <a:prstGeom prst="rect">
            <a:avLst/>
          </a:prstGeom>
          <a:noFill/>
        </p:spPr>
        <p:txBody>
          <a:bodyPr wrap="square" rtlCol="0" anchor="t">
            <a:spAutoFit/>
          </a:bodyPr>
          <a:lstStyle/>
          <a:p>
            <a:r>
              <a:rPr lang="en-AU" sz="1200" b="1" dirty="0"/>
              <a:t>Models ready to be use by marketers</a:t>
            </a:r>
          </a:p>
        </p:txBody>
      </p:sp>
      <p:pic>
        <p:nvPicPr>
          <p:cNvPr id="67" name="Graphic 66" descr="Playbook">
            <a:extLst>
              <a:ext uri="{FF2B5EF4-FFF2-40B4-BE49-F238E27FC236}">
                <a16:creationId xmlns:a16="http://schemas.microsoft.com/office/drawing/2014/main" id="{51D7C7CB-52E6-438E-ACC4-9D55F95C42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89398" y="5230672"/>
            <a:ext cx="755968" cy="755968"/>
          </a:xfrm>
          <a:prstGeom prst="rect">
            <a:avLst/>
          </a:prstGeom>
        </p:spPr>
      </p:pic>
      <p:cxnSp>
        <p:nvCxnSpPr>
          <p:cNvPr id="68" name="Connector: Elbow 67">
            <a:extLst>
              <a:ext uri="{FF2B5EF4-FFF2-40B4-BE49-F238E27FC236}">
                <a16:creationId xmlns:a16="http://schemas.microsoft.com/office/drawing/2014/main" id="{C1F3577D-ACAE-44F4-AD35-AED14E4AB3AD}"/>
              </a:ext>
            </a:extLst>
          </p:cNvPr>
          <p:cNvCxnSpPr>
            <a:cxnSpLocks/>
            <a:stCxn id="56" idx="2"/>
            <a:endCxn id="67" idx="0"/>
          </p:cNvCxnSpPr>
          <p:nvPr/>
        </p:nvCxnSpPr>
        <p:spPr>
          <a:xfrm rot="5400000">
            <a:off x="9911777" y="3918846"/>
            <a:ext cx="1267432" cy="135622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0474A64-DEDB-407F-906A-595AAB2496D4}"/>
              </a:ext>
            </a:extLst>
          </p:cNvPr>
          <p:cNvGrpSpPr/>
          <p:nvPr/>
        </p:nvGrpSpPr>
        <p:grpSpPr>
          <a:xfrm>
            <a:off x="9357440" y="2477276"/>
            <a:ext cx="2716091" cy="397837"/>
            <a:chOff x="5052050" y="2447489"/>
            <a:chExt cx="1570323" cy="878347"/>
          </a:xfrm>
        </p:grpSpPr>
        <p:sp>
          <p:nvSpPr>
            <p:cNvPr id="77" name="Rectangle: Rounded Corners 76">
              <a:extLst>
                <a:ext uri="{FF2B5EF4-FFF2-40B4-BE49-F238E27FC236}">
                  <a16:creationId xmlns:a16="http://schemas.microsoft.com/office/drawing/2014/main" id="{71310A84-4D0C-4B1E-B538-790B2F7C41FA}"/>
                </a:ext>
              </a:extLst>
            </p:cNvPr>
            <p:cNvSpPr/>
            <p:nvPr/>
          </p:nvSpPr>
          <p:spPr>
            <a:xfrm>
              <a:off x="5052050" y="2447489"/>
              <a:ext cx="1570323" cy="878347"/>
            </a:xfrm>
            <a:prstGeom prst="roundRect">
              <a:avLst>
                <a:gd name="adj" fmla="val 10000"/>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78" name="Rectangle: Rounded Corners 4">
              <a:extLst>
                <a:ext uri="{FF2B5EF4-FFF2-40B4-BE49-F238E27FC236}">
                  <a16:creationId xmlns:a16="http://schemas.microsoft.com/office/drawing/2014/main" id="{DCD126FD-E647-4BC3-A088-9C0963F7FC22}"/>
                </a:ext>
              </a:extLst>
            </p:cNvPr>
            <p:cNvSpPr txBox="1"/>
            <p:nvPr/>
          </p:nvSpPr>
          <p:spPr>
            <a:xfrm>
              <a:off x="5052050" y="2447489"/>
              <a:ext cx="1570323" cy="5855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Model Training</a:t>
              </a:r>
              <a:endParaRPr lang="en-SG" sz="1100" kern="1200" dirty="0"/>
            </a:p>
          </p:txBody>
        </p:sp>
      </p:grpSp>
      <p:sp>
        <p:nvSpPr>
          <p:cNvPr id="79" name="Oval 78">
            <a:extLst>
              <a:ext uri="{FF2B5EF4-FFF2-40B4-BE49-F238E27FC236}">
                <a16:creationId xmlns:a16="http://schemas.microsoft.com/office/drawing/2014/main" id="{46D5B220-2E6E-4E0B-913A-4BCEE09B0E89}"/>
              </a:ext>
            </a:extLst>
          </p:cNvPr>
          <p:cNvSpPr/>
          <p:nvPr/>
        </p:nvSpPr>
        <p:spPr>
          <a:xfrm>
            <a:off x="9462038" y="976138"/>
            <a:ext cx="350776"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7</a:t>
            </a:r>
            <a:endParaRPr lang="en-SG" sz="1600" b="1" dirty="0"/>
          </a:p>
        </p:txBody>
      </p:sp>
      <p:sp>
        <p:nvSpPr>
          <p:cNvPr id="55" name="Rectangle 54">
            <a:extLst>
              <a:ext uri="{FF2B5EF4-FFF2-40B4-BE49-F238E27FC236}">
                <a16:creationId xmlns:a16="http://schemas.microsoft.com/office/drawing/2014/main" id="{7A206EBD-E3DF-4916-A298-1BC1748230DF}"/>
              </a:ext>
            </a:extLst>
          </p:cNvPr>
          <p:cNvSpPr/>
          <p:nvPr/>
        </p:nvSpPr>
        <p:spPr>
          <a:xfrm>
            <a:off x="606425" y="123713"/>
            <a:ext cx="4743450" cy="461665"/>
          </a:xfrm>
          <a:prstGeom prst="rect">
            <a:avLst/>
          </a:prstGeom>
        </p:spPr>
        <p:txBody>
          <a:bodyPr wrap="square">
            <a:spAutoFit/>
          </a:bodyPr>
          <a:lstStyle/>
          <a:p>
            <a:pPr lvl="0">
              <a:spcAft>
                <a:spcPts val="0"/>
              </a:spcAft>
            </a:pPr>
            <a:r>
              <a:rPr lang="en-US" sz="2400" b="1" dirty="0">
                <a:latin typeface="Calibri" panose="020F0502020204030204" pitchFamily="34" charset="0"/>
                <a:ea typeface="Times New Roman" panose="02020603050405020304" pitchFamily="18" charset="0"/>
              </a:rPr>
              <a:t>System Process</a:t>
            </a:r>
            <a:endParaRPr lang="en-SG"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0537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0523-6AA6-4C0F-A556-8CA26CF52109}"/>
              </a:ext>
            </a:extLst>
          </p:cNvPr>
          <p:cNvSpPr>
            <a:spLocks noGrp="1"/>
          </p:cNvSpPr>
          <p:nvPr>
            <p:ph type="title"/>
          </p:nvPr>
        </p:nvSpPr>
        <p:spPr/>
        <p:txBody>
          <a:bodyPr/>
          <a:lstStyle/>
          <a:p>
            <a:r>
              <a:rPr lang="en-SG" dirty="0"/>
              <a:t>Methods</a:t>
            </a:r>
            <a:endParaRPr lang="en-US" dirty="0"/>
          </a:p>
        </p:txBody>
      </p:sp>
      <p:sp>
        <p:nvSpPr>
          <p:cNvPr id="3" name="Content Placeholder 2">
            <a:extLst>
              <a:ext uri="{FF2B5EF4-FFF2-40B4-BE49-F238E27FC236}">
                <a16:creationId xmlns:a16="http://schemas.microsoft.com/office/drawing/2014/main" id="{FE8A41B2-2DBE-4464-A69D-8AB2BFDFA2DC}"/>
              </a:ext>
            </a:extLst>
          </p:cNvPr>
          <p:cNvSpPr>
            <a:spLocks noGrp="1"/>
          </p:cNvSpPr>
          <p:nvPr>
            <p:ph idx="1"/>
          </p:nvPr>
        </p:nvSpPr>
        <p:spPr/>
        <p:txBody>
          <a:bodyPr>
            <a:normAutofit fontScale="85000" lnSpcReduction="20000"/>
          </a:bodyPr>
          <a:lstStyle/>
          <a:p>
            <a:pPr marL="514350" lvl="0" indent="-514350">
              <a:buFont typeface="+mj-lt"/>
              <a:buAutoNum type="arabicPeriod"/>
            </a:pPr>
            <a:r>
              <a:rPr lang="en-US" dirty="0"/>
              <a:t>Video ads data is removed</a:t>
            </a:r>
          </a:p>
          <a:p>
            <a:pPr marL="514350" lvl="0" indent="-514350">
              <a:buFont typeface="+mj-lt"/>
              <a:buAutoNum type="arabicPeriod"/>
            </a:pPr>
            <a:r>
              <a:rPr lang="en-US" dirty="0"/>
              <a:t>Only English ads data are extracted</a:t>
            </a:r>
          </a:p>
          <a:p>
            <a:pPr marL="514350" lvl="0" indent="-514350">
              <a:buFont typeface="+mj-lt"/>
              <a:buAutoNum type="arabicPeriod"/>
            </a:pPr>
            <a:r>
              <a:rPr lang="en-US" dirty="0"/>
              <a:t>Ads targeting criteria will be categorized accordingly</a:t>
            </a:r>
          </a:p>
          <a:p>
            <a:pPr marL="514350" lvl="0" indent="-514350">
              <a:buFont typeface="+mj-lt"/>
              <a:buAutoNum type="arabicPeriod"/>
            </a:pPr>
            <a:r>
              <a:rPr lang="en-US" dirty="0"/>
              <a:t>Adding meta data to enrich the dataset with information such as industry, company type and size </a:t>
            </a:r>
            <a:r>
              <a:rPr lang="en-US" dirty="0" err="1"/>
              <a:t>etc</a:t>
            </a:r>
            <a:r>
              <a:rPr lang="en-US" dirty="0"/>
              <a:t>…</a:t>
            </a:r>
          </a:p>
          <a:p>
            <a:pPr marL="514350" lvl="0" indent="-514350">
              <a:buFont typeface="+mj-lt"/>
              <a:buAutoNum type="arabicPeriod"/>
            </a:pPr>
            <a:r>
              <a:rPr lang="en-US" dirty="0"/>
              <a:t>Appropriate methods will be used to extract ads features from the images</a:t>
            </a:r>
          </a:p>
          <a:p>
            <a:pPr marL="514350" lvl="0" indent="-514350">
              <a:buFont typeface="+mj-lt"/>
              <a:buAutoNum type="arabicPeriod"/>
            </a:pPr>
            <a:r>
              <a:rPr lang="en-US" i="1" dirty="0"/>
              <a:t>Texting mining techniques to be used to extract meaning from the ad text (optional for now)</a:t>
            </a:r>
            <a:endParaRPr lang="en-US" dirty="0"/>
          </a:p>
          <a:p>
            <a:pPr marL="514350" lvl="0" indent="-514350">
              <a:buFont typeface="+mj-lt"/>
              <a:buAutoNum type="arabicPeriod"/>
            </a:pPr>
            <a:r>
              <a:rPr lang="en-US" dirty="0"/>
              <a:t>The pre-processed data will then be saved back to the data lake / local storage</a:t>
            </a:r>
          </a:p>
          <a:p>
            <a:pPr marL="514350" lvl="0" indent="-514350">
              <a:buFont typeface="+mj-lt"/>
              <a:buAutoNum type="arabicPeriod"/>
            </a:pPr>
            <a:r>
              <a:rPr lang="en-US" dirty="0"/>
              <a:t>The processed data will be used to for model training with several machine learning algorithm</a:t>
            </a:r>
          </a:p>
          <a:p>
            <a:pPr marL="514350" indent="-514350">
              <a:buFont typeface="+mj-lt"/>
              <a:buAutoNum type="arabicPeriod"/>
            </a:pPr>
            <a:r>
              <a:rPr lang="en-US" dirty="0"/>
              <a:t>The trained models are then saved and ready to be used by marketers</a:t>
            </a:r>
          </a:p>
        </p:txBody>
      </p:sp>
    </p:spTree>
    <p:extLst>
      <p:ext uri="{BB962C8B-B14F-4D97-AF65-F5344CB8AC3E}">
        <p14:creationId xmlns:p14="http://schemas.microsoft.com/office/powerpoint/2010/main" val="2308693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3964</Words>
  <Application>Microsoft Office PowerPoint</Application>
  <PresentationFormat>Widescreen</PresentationFormat>
  <Paragraphs>731</Paragraphs>
  <Slides>70</Slides>
  <Notes>40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AppleSystemUIFont</vt:lpstr>
      <vt:lpstr>Arial</vt:lpstr>
      <vt:lpstr>Calibri</vt:lpstr>
      <vt:lpstr>Calibri Light</vt:lpstr>
      <vt:lpstr>Times New Roman</vt:lpstr>
      <vt:lpstr>Office Theme</vt:lpstr>
      <vt:lpstr>Facebook Ad Benchmarking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vt:lpstr>
      <vt:lpstr>PowerPoint Presentation</vt:lpstr>
      <vt:lpstr>PowerPoint Presentation</vt:lpstr>
      <vt:lpstr>High feature dimensionality &amp; sparsity </vt:lpstr>
      <vt:lpstr>High feature dimensionality &amp; sparsity </vt:lpstr>
      <vt:lpstr>Would individual feature classes do well in predicting ad performance?</vt:lpstr>
      <vt:lpstr>Would individual feature classes do well in predicting ad performance?</vt:lpstr>
      <vt:lpstr>Our models aren’t very accurate </vt:lpstr>
      <vt:lpstr>PowerPoint Presentation</vt:lpstr>
      <vt:lpstr>Phases</vt:lpstr>
      <vt:lpstr>PowerPoint Presentation</vt:lpstr>
      <vt:lpstr> Data Exploration &amp; Understanding</vt:lpstr>
      <vt:lpstr> Data Exploration &amp; Understanding</vt:lpstr>
      <vt:lpstr> Data Exploration &amp; Understanding</vt:lpstr>
      <vt:lpstr> Data Exploration &amp; Understanding</vt:lpstr>
      <vt:lpstr> Data Exploration &amp; Understanding</vt:lpstr>
      <vt:lpstr> Data Exploration &amp; Understanding</vt:lpstr>
      <vt:lpstr>PowerPoint Presentation</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 Extract, Clean, Transform</vt:lpstr>
      <vt:lpstr>PowerPoint Presentation</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 Predict</vt:lpstr>
      <vt:lpstr>PowerPoint Presentation</vt:lpstr>
      <vt:lpstr> 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Facebook Ad Benchmarking Tool</dc:title>
  <dc:creator>JunLiang Lin</dc:creator>
  <cp:lastModifiedBy>Edwin Tam</cp:lastModifiedBy>
  <cp:revision>22</cp:revision>
  <dcterms:created xsi:type="dcterms:W3CDTF">2019-08-20T03:32:27Z</dcterms:created>
  <dcterms:modified xsi:type="dcterms:W3CDTF">2019-08-26T12:23:56Z</dcterms:modified>
</cp:coreProperties>
</file>